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5143500" type="screen16x9"/>
  <p:notesSz cx="6858000" cy="9144000"/>
  <p:embeddedFontLst>
    <p:embeddedFont>
      <p:font typeface="Roboto Slab" panose="020B0604020202020204" charset="0"/>
      <p:regular r:id="rId41"/>
      <p:bold r:id="rId42"/>
    </p:embeddedFont>
    <p:embeddedFont>
      <p:font typeface="宋体" panose="02010600030101010101" pitchFamily="2" charset="-122"/>
      <p:regular r:id="rId43"/>
    </p:embeddedFont>
    <p:embeddedFont>
      <p:font typeface="Roboto" panose="020B060402020202020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87" d="100"/>
          <a:sy n="87" d="100"/>
        </p:scale>
        <p:origin x="9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436533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17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665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55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329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582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652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515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951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5832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134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399453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99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46737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579366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302431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306332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586258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52372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1874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608591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6679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402588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5891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91135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96156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217284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383307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422672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753382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1129319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162123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zh-CN"/>
              <a:t> </a:t>
            </a:r>
          </a:p>
        </p:txBody>
      </p:sp>
    </p:spTree>
    <p:extLst>
      <p:ext uri="{BB962C8B-B14F-4D97-AF65-F5344CB8AC3E}">
        <p14:creationId xmlns:p14="http://schemas.microsoft.com/office/powerpoint/2010/main" val="244842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174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a:t>保留最近</a:t>
            </a:r>
          </a:p>
        </p:txBody>
      </p:sp>
    </p:spTree>
    <p:extLst>
      <p:ext uri="{BB962C8B-B14F-4D97-AF65-F5344CB8AC3E}">
        <p14:creationId xmlns:p14="http://schemas.microsoft.com/office/powerpoint/2010/main" val="225537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a:t> </a:t>
            </a:r>
          </a:p>
        </p:txBody>
      </p:sp>
    </p:spTree>
    <p:extLst>
      <p:ext uri="{BB962C8B-B14F-4D97-AF65-F5344CB8AC3E}">
        <p14:creationId xmlns:p14="http://schemas.microsoft.com/office/powerpoint/2010/main" val="65499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zh-CN"/>
              <a:t>client端有一个cache manager </a:t>
            </a:r>
          </a:p>
        </p:txBody>
      </p:sp>
    </p:spTree>
    <p:extLst>
      <p:ext uri="{BB962C8B-B14F-4D97-AF65-F5344CB8AC3E}">
        <p14:creationId xmlns:p14="http://schemas.microsoft.com/office/powerpoint/2010/main" val="413516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231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057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zh-CN" sz="1000">
                <a:solidFill>
                  <a:schemeClr val="dk1"/>
                </a:solidFill>
                <a:latin typeface="Roboto"/>
                <a:ea typeface="Roboto"/>
                <a:cs typeface="Roboto"/>
                <a:sym typeface="Roboto"/>
              </a:rPr>
              <a:t>‹#›</a:t>
            </a:fld>
            <a:endParaRPr lang="zh-C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zh-CN"/>
              <a:t>Scale and Performance in a Distributed File System</a:t>
            </a:r>
          </a:p>
        </p:txBody>
      </p:sp>
      <p:sp>
        <p:nvSpPr>
          <p:cNvPr id="64" name="Shape 64"/>
          <p:cNvSpPr txBox="1">
            <a:spLocks noGrp="1"/>
          </p:cNvSpPr>
          <p:nvPr>
            <p:ph type="subTitle" idx="1"/>
          </p:nvPr>
        </p:nvSpPr>
        <p:spPr>
          <a:xfrm>
            <a:off x="1433776" y="3923675"/>
            <a:ext cx="5783400" cy="909000"/>
          </a:xfrm>
          <a:prstGeom prst="rect">
            <a:avLst/>
          </a:prstGeom>
        </p:spPr>
        <p:txBody>
          <a:bodyPr lIns="91425" tIns="91425" rIns="91425" bIns="91425" anchor="t" anchorCtr="0">
            <a:noAutofit/>
          </a:bodyPr>
          <a:lstStyle/>
          <a:p>
            <a:pPr lvl="0">
              <a:spcBef>
                <a:spcPts val="0"/>
              </a:spcBef>
              <a:buNone/>
            </a:pPr>
            <a:r>
              <a:rPr lang="zh-CN" sz="1800"/>
              <a:t>Presenters : MA Lin &amp; WU Junde </a:t>
            </a:r>
          </a:p>
        </p:txBody>
      </p:sp>
      <p:sp>
        <p:nvSpPr>
          <p:cNvPr id="65" name="Shape 65"/>
          <p:cNvSpPr txBox="1"/>
          <p:nvPr/>
        </p:nvSpPr>
        <p:spPr>
          <a:xfrm>
            <a:off x="1052100" y="2758175"/>
            <a:ext cx="6678600" cy="1165500"/>
          </a:xfrm>
          <a:prstGeom prst="rect">
            <a:avLst/>
          </a:prstGeom>
          <a:noFill/>
          <a:ln>
            <a:noFill/>
          </a:ln>
        </p:spPr>
        <p:txBody>
          <a:bodyPr lIns="91425" tIns="91425" rIns="91425" bIns="91425" anchor="t" anchorCtr="0">
            <a:noAutofit/>
          </a:bodyPr>
          <a:lstStyle/>
          <a:p>
            <a:pPr lvl="0">
              <a:spcBef>
                <a:spcPts val="0"/>
              </a:spcBef>
              <a:buNone/>
            </a:pPr>
            <a:r>
              <a:rPr lang="zh-CN"/>
              <a:t>JOHN H. HOWARD, MICHAEL L. KAZAR, SHERRI G. MENEES, DAVID A. NICHOLS, M. SATYANARAYANAN, ROBERT N. SIDEBOTHAM, and MICHAEL J. WEST  </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a:t>
            </a:fld>
            <a:endParaRPr lang="zh-C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43075" y="458025"/>
            <a:ext cx="8368200" cy="686100"/>
          </a:xfrm>
          <a:prstGeom prst="rect">
            <a:avLst/>
          </a:prstGeom>
        </p:spPr>
        <p:txBody>
          <a:bodyPr lIns="91425" tIns="91425" rIns="91425" bIns="91425" anchor="b" anchorCtr="0">
            <a:noAutofit/>
          </a:bodyPr>
          <a:lstStyle/>
          <a:p>
            <a:pPr lvl="0">
              <a:spcBef>
                <a:spcPts val="0"/>
              </a:spcBef>
              <a:buNone/>
            </a:pPr>
            <a:r>
              <a:rPr lang="zh-CN" dirty="0"/>
              <a:t>Performance Observation </a:t>
            </a:r>
          </a:p>
        </p:txBody>
      </p:sp>
      <p:sp>
        <p:nvSpPr>
          <p:cNvPr id="137" name="Shape 13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38" name="Shape 138"/>
          <p:cNvPicPr preferRelativeResize="0"/>
          <p:nvPr/>
        </p:nvPicPr>
        <p:blipFill>
          <a:blip r:embed="rId3">
            <a:alphaModFix/>
          </a:blip>
          <a:stretch>
            <a:fillRect/>
          </a:stretch>
        </p:blipFill>
        <p:spPr>
          <a:xfrm>
            <a:off x="215775" y="1281325"/>
            <a:ext cx="5493950" cy="3078900"/>
          </a:xfrm>
          <a:prstGeom prst="rect">
            <a:avLst/>
          </a:prstGeom>
          <a:noFill/>
          <a:ln>
            <a:noFill/>
          </a:ln>
        </p:spPr>
      </p:pic>
      <p:sp>
        <p:nvSpPr>
          <p:cNvPr id="139" name="Shape 139"/>
          <p:cNvSpPr txBox="1"/>
          <p:nvPr/>
        </p:nvSpPr>
        <p:spPr>
          <a:xfrm>
            <a:off x="682300" y="4497425"/>
            <a:ext cx="4404000" cy="257700"/>
          </a:xfrm>
          <a:prstGeom prst="rect">
            <a:avLst/>
          </a:prstGeom>
          <a:noFill/>
          <a:ln>
            <a:noFill/>
          </a:ln>
        </p:spPr>
        <p:txBody>
          <a:bodyPr lIns="91425" tIns="91425" rIns="91425" bIns="91425" anchor="t" anchorCtr="0">
            <a:noAutofit/>
          </a:bodyPr>
          <a:lstStyle/>
          <a:p>
            <a:pPr lvl="0">
              <a:spcBef>
                <a:spcPts val="0"/>
              </a:spcBef>
              <a:buNone/>
            </a:pPr>
            <a:r>
              <a:rPr lang="zh-CN"/>
              <a:t>Distribution of Vice Calls in Prototype</a:t>
            </a:r>
          </a:p>
        </p:txBody>
      </p:sp>
      <p:sp>
        <p:nvSpPr>
          <p:cNvPr id="140" name="Shape 140"/>
          <p:cNvSpPr txBox="1"/>
          <p:nvPr/>
        </p:nvSpPr>
        <p:spPr>
          <a:xfrm>
            <a:off x="5769800" y="1281325"/>
            <a:ext cx="3071700" cy="35970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zh-CN" b="1"/>
              <a:t>TestAuth</a:t>
            </a:r>
            <a:r>
              <a:rPr lang="zh-CN"/>
              <a:t> call valided cache entries</a:t>
            </a:r>
          </a:p>
          <a:p>
            <a:pPr lvl="0" rtl="0">
              <a:spcBef>
                <a:spcPts val="0"/>
              </a:spcBef>
              <a:buNone/>
            </a:pPr>
            <a:endParaRPr/>
          </a:p>
          <a:p>
            <a:pPr marL="457200" lvl="0" indent="-228600">
              <a:spcBef>
                <a:spcPts val="0"/>
              </a:spcBef>
              <a:buChar char="●"/>
            </a:pPr>
            <a:r>
              <a:rPr lang="zh-CN"/>
              <a:t> </a:t>
            </a:r>
            <a:r>
              <a:rPr lang="zh-CN" b="1"/>
              <a:t>GetFileStat </a:t>
            </a:r>
            <a:r>
              <a:rPr lang="zh-CN"/>
              <a:t>obtained status information about files absent from the cache. </a:t>
            </a:r>
          </a:p>
          <a:p>
            <a:pPr lvl="0">
              <a:spcBef>
                <a:spcPts val="0"/>
              </a:spcBef>
              <a:buNone/>
            </a:pPr>
            <a:endParaRPr/>
          </a:p>
          <a:p>
            <a:pPr marL="457200" lvl="0" indent="-228600">
              <a:spcBef>
                <a:spcPts val="0"/>
              </a:spcBef>
              <a:buChar char="●"/>
            </a:pPr>
            <a:r>
              <a:rPr lang="zh-CN"/>
              <a:t>These 2 calls counting for nearly 90 percent of total !</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10</a:t>
            </a:fld>
            <a:endParaRPr 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Performance Observation (cont’d)</a:t>
            </a:r>
          </a:p>
        </p:txBody>
      </p:sp>
      <p:sp>
        <p:nvSpPr>
          <p:cNvPr id="146" name="Shape 14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47" name="Shape 147"/>
          <p:cNvPicPr preferRelativeResize="0"/>
          <p:nvPr/>
        </p:nvPicPr>
        <p:blipFill>
          <a:blip r:embed="rId3">
            <a:alphaModFix/>
          </a:blip>
          <a:stretch>
            <a:fillRect/>
          </a:stretch>
        </p:blipFill>
        <p:spPr>
          <a:xfrm>
            <a:off x="319100" y="1387275"/>
            <a:ext cx="5192949" cy="3078899"/>
          </a:xfrm>
          <a:prstGeom prst="rect">
            <a:avLst/>
          </a:prstGeom>
          <a:noFill/>
          <a:ln>
            <a:noFill/>
          </a:ln>
        </p:spPr>
      </p:pic>
      <p:sp>
        <p:nvSpPr>
          <p:cNvPr id="148" name="Shape 148"/>
          <p:cNvSpPr txBox="1"/>
          <p:nvPr/>
        </p:nvSpPr>
        <p:spPr>
          <a:xfrm>
            <a:off x="5758575" y="1387275"/>
            <a:ext cx="3193800" cy="3078900"/>
          </a:xfrm>
          <a:prstGeom prst="rect">
            <a:avLst/>
          </a:prstGeom>
          <a:noFill/>
          <a:ln>
            <a:noFill/>
          </a:ln>
        </p:spPr>
        <p:txBody>
          <a:bodyPr lIns="91425" tIns="91425" rIns="91425" bIns="91425" anchor="t" anchorCtr="0">
            <a:noAutofit/>
          </a:bodyPr>
          <a:lstStyle/>
          <a:p>
            <a:pPr lvl="0">
              <a:spcBef>
                <a:spcPts val="0"/>
              </a:spcBef>
              <a:buNone/>
            </a:pPr>
            <a:r>
              <a:rPr lang="zh-CN"/>
              <a:t>The average response time for the most frequent Vice operation, TestAuth.</a:t>
            </a:r>
          </a:p>
          <a:p>
            <a:pPr lvl="0">
              <a:spcBef>
                <a:spcPts val="0"/>
              </a:spcBef>
              <a:buNone/>
            </a:pPr>
            <a:endParaRPr/>
          </a:p>
          <a:p>
            <a:pPr lvl="0">
              <a:spcBef>
                <a:spcPts val="0"/>
              </a:spcBef>
              <a:buNone/>
            </a:pPr>
            <a:r>
              <a:rPr lang="zh-CN"/>
              <a:t>Benchmark took about 70 perncent longer at a load of 1 than in the stand-alone case.</a:t>
            </a:r>
          </a:p>
          <a:p>
            <a:pPr lvl="0">
              <a:spcBef>
                <a:spcPts val="0"/>
              </a:spcBef>
              <a:buNone/>
            </a:pPr>
            <a:endParaRPr/>
          </a:p>
          <a:p>
            <a:pPr lvl="0">
              <a:spcBef>
                <a:spcPts val="0"/>
              </a:spcBef>
              <a:buNone/>
            </a:pPr>
            <a:r>
              <a:rPr lang="zh-CN"/>
              <a:t>The tine for TestAuth rose rapidly beyond a load of 5, indication server saturation. </a:t>
            </a:r>
          </a:p>
        </p:txBody>
      </p:sp>
      <p:sp>
        <p:nvSpPr>
          <p:cNvPr id="149" name="Shape 149"/>
          <p:cNvSpPr txBox="1"/>
          <p:nvPr/>
        </p:nvSpPr>
        <p:spPr>
          <a:xfrm>
            <a:off x="366175" y="4568725"/>
            <a:ext cx="5098800" cy="309900"/>
          </a:xfrm>
          <a:prstGeom prst="rect">
            <a:avLst/>
          </a:prstGeom>
          <a:noFill/>
          <a:ln>
            <a:noFill/>
          </a:ln>
        </p:spPr>
        <p:txBody>
          <a:bodyPr lIns="91425" tIns="91425" rIns="91425" bIns="91425" anchor="t" anchorCtr="0">
            <a:noAutofit/>
          </a:bodyPr>
          <a:lstStyle/>
          <a:p>
            <a:pPr lvl="0">
              <a:spcBef>
                <a:spcPts val="0"/>
              </a:spcBef>
              <a:buNone/>
            </a:pPr>
            <a:r>
              <a:rPr lang="zh-CN"/>
              <a:t>Total running time for the the benchmark as a funtion of server load</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11</a:t>
            </a:fld>
            <a:endParaRPr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Performance Observation (cont’d)</a:t>
            </a:r>
          </a:p>
        </p:txBody>
      </p:sp>
      <p:sp>
        <p:nvSpPr>
          <p:cNvPr id="155" name="Shape 15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56" name="Shape 156"/>
          <p:cNvPicPr preferRelativeResize="0"/>
          <p:nvPr/>
        </p:nvPicPr>
        <p:blipFill>
          <a:blip r:embed="rId3">
            <a:alphaModFix/>
          </a:blip>
          <a:stretch>
            <a:fillRect/>
          </a:stretch>
        </p:blipFill>
        <p:spPr>
          <a:xfrm>
            <a:off x="219800" y="1286762"/>
            <a:ext cx="5718074" cy="3485025"/>
          </a:xfrm>
          <a:prstGeom prst="rect">
            <a:avLst/>
          </a:prstGeom>
          <a:noFill/>
          <a:ln>
            <a:noFill/>
          </a:ln>
        </p:spPr>
      </p:pic>
      <p:sp>
        <p:nvSpPr>
          <p:cNvPr id="157" name="Shape 157"/>
          <p:cNvSpPr txBox="1"/>
          <p:nvPr/>
        </p:nvSpPr>
        <p:spPr>
          <a:xfrm>
            <a:off x="6128375" y="1146900"/>
            <a:ext cx="2902200" cy="3866100"/>
          </a:xfrm>
          <a:prstGeom prst="rect">
            <a:avLst/>
          </a:prstGeom>
          <a:noFill/>
          <a:ln>
            <a:noFill/>
          </a:ln>
        </p:spPr>
        <p:txBody>
          <a:bodyPr lIns="91425" tIns="91425" rIns="91425" bIns="91425" anchor="t" anchorCtr="0">
            <a:noAutofit/>
          </a:bodyPr>
          <a:lstStyle/>
          <a:p>
            <a:pPr lvl="0">
              <a:spcBef>
                <a:spcPts val="0"/>
              </a:spcBef>
              <a:buNone/>
            </a:pPr>
            <a:r>
              <a:rPr lang="zh-CN" b="1"/>
              <a:t>CPU utilisation:  </a:t>
            </a:r>
            <a:r>
              <a:rPr lang="zh-CN"/>
              <a:t>the servers loads were not evenly balanced. </a:t>
            </a:r>
          </a:p>
          <a:p>
            <a:pPr lvl="0">
              <a:spcBef>
                <a:spcPts val="0"/>
              </a:spcBef>
              <a:buNone/>
            </a:pPr>
            <a:r>
              <a:rPr lang="zh-CN"/>
              <a:t>(Moving users to less heavily loaded servers would have improved the quality of service considerably.)</a:t>
            </a:r>
          </a:p>
          <a:p>
            <a:pPr lvl="0">
              <a:spcBef>
                <a:spcPts val="0"/>
              </a:spcBef>
              <a:buNone/>
            </a:pPr>
            <a:endParaRPr/>
          </a:p>
          <a:p>
            <a:pPr lvl="0">
              <a:spcBef>
                <a:spcPts val="0"/>
              </a:spcBef>
              <a:buNone/>
            </a:pPr>
            <a:r>
              <a:rPr lang="zh-CN" b="1"/>
              <a:t>Disk Utilisation: </a:t>
            </a:r>
            <a:r>
              <a:rPr lang="zh-CN"/>
              <a:t>much more lower. The 8-hour average was less than 15 percent</a:t>
            </a:r>
          </a:p>
          <a:p>
            <a:pPr lvl="0">
              <a:spcBef>
                <a:spcPts val="0"/>
              </a:spcBef>
              <a:buNone/>
            </a:pPr>
            <a:endParaRPr/>
          </a:p>
          <a:p>
            <a:pPr lvl="0">
              <a:spcBef>
                <a:spcPts val="0"/>
              </a:spcBef>
              <a:buNone/>
            </a:pPr>
            <a:r>
              <a:rPr lang="zh-CN" b="1"/>
              <a:t>Conclusion: </a:t>
            </a:r>
            <a:r>
              <a:rPr lang="zh-CN">
                <a:latin typeface="Roboto"/>
                <a:ea typeface="Roboto"/>
                <a:cs typeface="Roboto"/>
                <a:sym typeface="Roboto"/>
              </a:rPr>
              <a:t>Bottleneck is server CPU</a:t>
            </a:r>
          </a:p>
          <a:p>
            <a:pPr lvl="0">
              <a:spcBef>
                <a:spcPts val="0"/>
              </a:spcBef>
              <a:buNone/>
            </a:pPr>
            <a:endParaRPr b="1"/>
          </a:p>
        </p:txBody>
      </p:sp>
      <p:sp>
        <p:nvSpPr>
          <p:cNvPr id="158" name="Shape 158"/>
          <p:cNvSpPr txBox="1"/>
          <p:nvPr/>
        </p:nvSpPr>
        <p:spPr>
          <a:xfrm>
            <a:off x="1224262" y="4771800"/>
            <a:ext cx="4314300" cy="287400"/>
          </a:xfrm>
          <a:prstGeom prst="rect">
            <a:avLst/>
          </a:prstGeom>
          <a:noFill/>
          <a:ln>
            <a:noFill/>
          </a:ln>
        </p:spPr>
        <p:txBody>
          <a:bodyPr lIns="91425" tIns="91425" rIns="91425" bIns="91425" anchor="t" anchorCtr="0">
            <a:noAutofit/>
          </a:bodyPr>
          <a:lstStyle/>
          <a:p>
            <a:pPr lvl="0">
              <a:spcBef>
                <a:spcPts val="0"/>
              </a:spcBef>
              <a:buNone/>
            </a:pPr>
            <a:r>
              <a:rPr lang="zh-CN"/>
              <a:t>Prototype Servers Usageb</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12</a:t>
            </a:fld>
            <a:endParaRPr 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Conclusion of the observation</a:t>
            </a:r>
          </a:p>
        </p:txBody>
      </p:sp>
      <p:sp>
        <p:nvSpPr>
          <p:cNvPr id="164" name="Shape 16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zh-CN"/>
              <a:t>The measurements indicte that significant perfornance improvement is possible if we reduce the frequency of cache validity checks, reduce the number of server processes, require workstations rather than the servers to do path name traversals, and balance server usage by reassigning users.</a:t>
            </a:r>
          </a:p>
          <a:p>
            <a:pPr lvl="0">
              <a:spcBef>
                <a:spcPts val="0"/>
              </a:spcBef>
              <a:buNone/>
            </a:pPr>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13</a:t>
            </a:fld>
            <a:endParaRPr 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Improvement</a:t>
            </a:r>
          </a:p>
        </p:txBody>
      </p:sp>
      <p:sp>
        <p:nvSpPr>
          <p:cNvPr id="170" name="Shape 17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zh-CN"/>
              <a:t>Use the same fundamental architectural principle as the prototype</a:t>
            </a:r>
          </a:p>
          <a:p>
            <a:pPr lvl="0">
              <a:spcBef>
                <a:spcPts val="0"/>
              </a:spcBef>
              <a:buNone/>
            </a:pPr>
            <a:r>
              <a:rPr lang="zh-CN"/>
              <a:t>The changes fall into two categories : </a:t>
            </a:r>
          </a:p>
          <a:p>
            <a:pPr marL="457200" lvl="0" indent="-228600">
              <a:spcBef>
                <a:spcPts val="0"/>
              </a:spcBef>
            </a:pPr>
            <a:r>
              <a:rPr lang="zh-CN"/>
              <a:t>Enhance performance</a:t>
            </a:r>
          </a:p>
          <a:p>
            <a:pPr marL="457200" lvl="0" indent="-228600">
              <a:spcBef>
                <a:spcPts val="0"/>
              </a:spcBef>
            </a:pPr>
            <a:r>
              <a:rPr lang="zh-CN"/>
              <a:t>Improve the operability of the system</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14</a:t>
            </a:fld>
            <a:endParaRPr 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zh-CN"/>
              <a:t>Improvement (cond’t)</a:t>
            </a:r>
          </a:p>
        </p:txBody>
      </p:sp>
      <p:sp>
        <p:nvSpPr>
          <p:cNvPr id="176" name="Shape 17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AutoNum type="arabicPeriod"/>
            </a:pPr>
            <a:r>
              <a:rPr lang="zh-CN"/>
              <a:t>Cache Management</a:t>
            </a:r>
          </a:p>
          <a:p>
            <a:pPr lvl="0">
              <a:spcBef>
                <a:spcPts val="0"/>
              </a:spcBef>
              <a:buNone/>
            </a:pPr>
            <a:r>
              <a:rPr lang="zh-CN" b="1" i="1">
                <a:solidFill>
                  <a:srgbClr val="FF9900"/>
                </a:solidFill>
              </a:rPr>
              <a:t>CallBack : </a:t>
            </a:r>
            <a:r>
              <a:rPr lang="zh-CN"/>
              <a:t>Rather than checking with a server on each open, when a workstation caches a file or directory, the server promises to notify it before allowing a modification by any other workstation.</a:t>
            </a:r>
          </a:p>
          <a:p>
            <a:pPr lvl="0" rtl="0">
              <a:spcBef>
                <a:spcPts val="0"/>
              </a:spcBef>
              <a:buNone/>
            </a:pPr>
            <a:r>
              <a:rPr lang="zh-CN"/>
              <a:t>When a workstatin is rebooted, Venus considers all cached files and directiories suspect and generates a cache validation request for the first use of each such entry.</a:t>
            </a:r>
          </a:p>
          <a:p>
            <a:pPr lvl="0">
              <a:spcBef>
                <a:spcPts val="0"/>
              </a:spcBef>
              <a:buNone/>
            </a:pPr>
            <a:r>
              <a:rPr lang="zh-CN" b="1" i="1">
                <a:solidFill>
                  <a:srgbClr val="FF9900"/>
                </a:solidFill>
              </a:rPr>
              <a:t>Result :</a:t>
            </a:r>
            <a:r>
              <a:rPr lang="zh-CN"/>
              <a:t> Dramatically reduces the number of cache validation requests received by servers.</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15</a:t>
            </a:fld>
            <a:endParaRPr 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78607" y="0"/>
            <a:ext cx="8368200" cy="686100"/>
          </a:xfrm>
          <a:prstGeom prst="rect">
            <a:avLst/>
          </a:prstGeom>
        </p:spPr>
        <p:txBody>
          <a:bodyPr lIns="91425" tIns="91425" rIns="91425" bIns="91425" anchor="b" anchorCtr="0">
            <a:noAutofit/>
          </a:bodyPr>
          <a:lstStyle/>
          <a:p>
            <a:pPr lvl="0">
              <a:spcBef>
                <a:spcPts val="0"/>
              </a:spcBef>
              <a:buNone/>
            </a:pPr>
            <a:r>
              <a:rPr lang="zh-CN" dirty="0"/>
              <a:t>Improvement (cont’d)</a:t>
            </a:r>
          </a:p>
        </p:txBody>
      </p:sp>
      <p:sp>
        <p:nvSpPr>
          <p:cNvPr id="182" name="Shape 182"/>
          <p:cNvSpPr txBox="1">
            <a:spLocks noGrp="1"/>
          </p:cNvSpPr>
          <p:nvPr>
            <p:ph type="body" idx="1"/>
          </p:nvPr>
        </p:nvSpPr>
        <p:spPr>
          <a:xfrm>
            <a:off x="161371" y="458025"/>
            <a:ext cx="8665200" cy="4206000"/>
          </a:xfrm>
          <a:prstGeom prst="rect">
            <a:avLst/>
          </a:prstGeom>
        </p:spPr>
        <p:txBody>
          <a:bodyPr lIns="91425" tIns="91425" rIns="91425" bIns="91425" anchor="t" anchorCtr="0">
            <a:noAutofit/>
          </a:bodyPr>
          <a:lstStyle/>
          <a:p>
            <a:pPr lvl="0" rtl="0">
              <a:spcBef>
                <a:spcPts val="0"/>
              </a:spcBef>
              <a:buNone/>
            </a:pPr>
            <a:r>
              <a:rPr lang="zh-CN" dirty="0"/>
              <a:t>2 . Name Resolution</a:t>
            </a:r>
          </a:p>
          <a:p>
            <a:pPr marL="457200" lvl="0" indent="-228600">
              <a:spcBef>
                <a:spcPts val="0"/>
              </a:spcBef>
              <a:buClr>
                <a:srgbClr val="FFFFFF"/>
              </a:buClr>
            </a:pPr>
            <a:r>
              <a:rPr lang="zh-CN" dirty="0">
                <a:solidFill>
                  <a:srgbClr val="FFFFFF"/>
                </a:solidFill>
              </a:rPr>
              <a:t>Implicit namei in Venus was costly</a:t>
            </a:r>
          </a:p>
          <a:p>
            <a:pPr lvl="0" rtl="0">
              <a:spcBef>
                <a:spcPts val="0"/>
              </a:spcBef>
              <a:buNone/>
            </a:pPr>
            <a:r>
              <a:rPr lang="zh-CN" dirty="0"/>
              <a:t>Two-level names: Each Vice file or directory is identified by a unique fixed-length Fid. Servers are presented with fids and are, in fact, unaware of pathnames.</a:t>
            </a:r>
          </a:p>
          <a:p>
            <a:pPr lvl="0" rtl="0">
              <a:spcBef>
                <a:spcPts val="0"/>
              </a:spcBef>
              <a:buNone/>
            </a:pPr>
            <a:r>
              <a:rPr lang="zh-CN" dirty="0"/>
              <a:t>       A fid is 96 bits long and 3 components : </a:t>
            </a:r>
          </a:p>
          <a:p>
            <a:pPr marL="457200" lvl="0" indent="-228600" rtl="0">
              <a:spcBef>
                <a:spcPts val="0"/>
              </a:spcBef>
              <a:buChar char="-"/>
            </a:pPr>
            <a:r>
              <a:rPr lang="zh-CN" sz="1600" dirty="0"/>
              <a:t>32-bit Volume number :  Identiier a Collection of files located on one server </a:t>
            </a:r>
          </a:p>
          <a:p>
            <a:pPr marL="457200" lvl="0" indent="-228600" rtl="0">
              <a:spcBef>
                <a:spcPts val="0"/>
              </a:spcBef>
              <a:buChar char="-"/>
            </a:pPr>
            <a:r>
              <a:rPr lang="zh-CN" sz="1600" dirty="0"/>
              <a:t>32-bit Vnode number : </a:t>
            </a:r>
            <a:r>
              <a:rPr lang="zh-CN" sz="2800" dirty="0">
                <a:solidFill>
                  <a:srgbClr val="FFFFFF"/>
                </a:solidFill>
                <a:latin typeface="Roboto Slab"/>
                <a:ea typeface="Roboto Slab"/>
                <a:cs typeface="Roboto Slab"/>
                <a:sym typeface="Roboto Slab"/>
              </a:rPr>
              <a:t> </a:t>
            </a:r>
            <a:r>
              <a:rPr lang="zh-CN" sz="1600" dirty="0"/>
              <a:t>Used as an index into an array containing the file storage information for the files in a sing volume </a:t>
            </a:r>
          </a:p>
          <a:p>
            <a:pPr marL="457200" lvl="0" indent="-228600">
              <a:spcBef>
                <a:spcPts val="0"/>
              </a:spcBef>
              <a:buChar char="-"/>
            </a:pPr>
            <a:r>
              <a:rPr lang="zh-CN" sz="1600" dirty="0"/>
              <a:t> 32-bit Uniquifier : No fid is ever used twince in the history of the file system. Allows reuse of vnode numbers</a:t>
            </a:r>
          </a:p>
        </p:txBody>
      </p:sp>
      <p:pic>
        <p:nvPicPr>
          <p:cNvPr id="183" name="Shape 183"/>
          <p:cNvPicPr preferRelativeResize="0"/>
          <p:nvPr/>
        </p:nvPicPr>
        <p:blipFill>
          <a:blip r:embed="rId3">
            <a:alphaModFix/>
          </a:blip>
          <a:stretch>
            <a:fillRect/>
          </a:stretch>
        </p:blipFill>
        <p:spPr>
          <a:xfrm>
            <a:off x="5827923" y="458025"/>
            <a:ext cx="2998648" cy="1205522"/>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16</a:t>
            </a:fld>
            <a:endParaRPr 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Improvement (cont’d)</a:t>
            </a:r>
          </a:p>
        </p:txBody>
      </p:sp>
      <p:sp>
        <p:nvSpPr>
          <p:cNvPr id="189" name="Shape 18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zh-CN" dirty="0"/>
              <a:t>3.  Communication and Server Process Structure</a:t>
            </a:r>
          </a:p>
          <a:p>
            <a:pPr lvl="0">
              <a:spcBef>
                <a:spcPts val="0"/>
              </a:spcBef>
              <a:buNone/>
            </a:pPr>
            <a:r>
              <a:rPr lang="zh-CN" sz="1600" dirty="0"/>
              <a:t>Problem : Server processes could not cache critical shared informatin in their address spaces because 4.2BSD dose not permit processes to share vitural memory</a:t>
            </a:r>
          </a:p>
          <a:p>
            <a:pPr lvl="0">
              <a:spcBef>
                <a:spcPts val="0"/>
              </a:spcBef>
              <a:buNone/>
            </a:pPr>
            <a:r>
              <a:rPr lang="zh-CN" dirty="0"/>
              <a:t>Improvement </a:t>
            </a:r>
            <a:r>
              <a:rPr lang="zh-CN" dirty="0" smtClean="0"/>
              <a:t>:</a:t>
            </a:r>
            <a:endParaRPr lang="en-US" altLang="zh-CN" dirty="0" smtClean="0"/>
          </a:p>
          <a:p>
            <a:pPr marL="285750" lvl="0" indent="-285750">
              <a:spcBef>
                <a:spcPts val="0"/>
              </a:spcBef>
              <a:buFont typeface="Arial" panose="020B0604020202020204" pitchFamily="34" charset="0"/>
              <a:buChar char="•"/>
            </a:pPr>
            <a:r>
              <a:rPr lang="zh-CN" sz="1600" dirty="0" smtClean="0"/>
              <a:t> </a:t>
            </a:r>
            <a:r>
              <a:rPr lang="zh-CN" sz="1600" dirty="0"/>
              <a:t>Using a single process to service all clients of a server</a:t>
            </a:r>
            <a:r>
              <a:rPr lang="zh-CN" sz="1600" dirty="0" smtClean="0"/>
              <a:t>.</a:t>
            </a:r>
            <a:endParaRPr lang="en-US" altLang="zh-CN" sz="1600" dirty="0" smtClean="0"/>
          </a:p>
          <a:p>
            <a:pPr marL="285750" lvl="0" indent="-285750">
              <a:spcBef>
                <a:spcPts val="0"/>
              </a:spcBef>
              <a:buFont typeface="Arial" panose="020B0604020202020204" pitchFamily="34" charset="0"/>
              <a:buChar char="•"/>
            </a:pPr>
            <a:r>
              <a:rPr lang="zh-CN" sz="1600" dirty="0" smtClean="0"/>
              <a:t>LWP </a:t>
            </a:r>
            <a:r>
              <a:rPr lang="zh-CN" sz="1600" dirty="0"/>
              <a:t>: Nonpreemptive Lightweight Processes within one </a:t>
            </a:r>
            <a:r>
              <a:rPr lang="zh-CN" sz="1600" dirty="0" smtClean="0"/>
              <a:t>process</a:t>
            </a:r>
            <a:endParaRPr lang="en-US" altLang="zh-CN" sz="1600" dirty="0" smtClean="0"/>
          </a:p>
          <a:p>
            <a:pPr marL="285750" lvl="0" indent="-285750">
              <a:buFont typeface="Arial" panose="020B0604020202020204" pitchFamily="34" charset="0"/>
              <a:buChar char="•"/>
            </a:pPr>
            <a:r>
              <a:rPr lang="en-US" altLang="zh-CN" sz="1600" dirty="0"/>
              <a:t>RPC Mechanism </a:t>
            </a:r>
            <a:r>
              <a:rPr lang="en-US" altLang="zh-CN" sz="1600" dirty="0" smtClean="0"/>
              <a:t>: </a:t>
            </a:r>
            <a:r>
              <a:rPr lang="en-GB" altLang="zh-CN" sz="1600" dirty="0"/>
              <a:t>S</a:t>
            </a:r>
            <a:r>
              <a:rPr lang="en-GB" altLang="zh-CN" sz="1600" dirty="0" smtClean="0"/>
              <a:t>upport </a:t>
            </a:r>
            <a:r>
              <a:rPr lang="en-GB" altLang="zh-CN" sz="1600" dirty="0"/>
              <a:t>many hundreds or thousands of clients per server. </a:t>
            </a:r>
            <a:r>
              <a:rPr lang="en-US" altLang="zh-CN" sz="1600" dirty="0" smtClean="0"/>
              <a:t> </a:t>
            </a:r>
            <a:endParaRPr lang="zh-CN" sz="1600" dirty="0"/>
          </a:p>
          <a:p>
            <a:pPr lvl="0">
              <a:spcBef>
                <a:spcPts val="0"/>
              </a:spcBef>
              <a:buNone/>
            </a:pPr>
            <a:r>
              <a:rPr lang="zh-CN" dirty="0"/>
              <a:t> </a:t>
            </a:r>
          </a:p>
          <a:p>
            <a:pPr lvl="0">
              <a:spcBef>
                <a:spcPts val="0"/>
              </a:spcBef>
              <a:buNone/>
            </a:pPr>
            <a:endParaRPr dirty="0"/>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17</a:t>
            </a:fld>
            <a:endParaRPr 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Improvement (cont’d)</a:t>
            </a:r>
          </a:p>
        </p:txBody>
      </p:sp>
      <p:sp>
        <p:nvSpPr>
          <p:cNvPr id="195" name="Shape 195"/>
          <p:cNvSpPr txBox="1">
            <a:spLocks noGrp="1"/>
          </p:cNvSpPr>
          <p:nvPr>
            <p:ph type="body" idx="1"/>
          </p:nvPr>
        </p:nvSpPr>
        <p:spPr>
          <a:xfrm>
            <a:off x="387900" y="1364220"/>
            <a:ext cx="5001000" cy="3078900"/>
          </a:xfrm>
          <a:prstGeom prst="rect">
            <a:avLst/>
          </a:prstGeom>
        </p:spPr>
        <p:txBody>
          <a:bodyPr lIns="91425" tIns="91425" rIns="91425" bIns="91425" anchor="t" anchorCtr="0">
            <a:noAutofit/>
          </a:bodyPr>
          <a:lstStyle/>
          <a:p>
            <a:pPr lvl="0">
              <a:spcBef>
                <a:spcPts val="0"/>
              </a:spcBef>
              <a:buNone/>
            </a:pPr>
            <a:r>
              <a:rPr lang="zh-CN" dirty="0"/>
              <a:t>4. Low-level Storage Representation</a:t>
            </a:r>
          </a:p>
          <a:p>
            <a:pPr marL="514350" lvl="0" indent="-285750">
              <a:spcBef>
                <a:spcPts val="0"/>
              </a:spcBef>
              <a:buFont typeface="Arial" panose="020B0604020202020204" pitchFamily="34" charset="0"/>
              <a:buChar char="•"/>
            </a:pPr>
            <a:r>
              <a:rPr lang="zh-CN" sz="1600" dirty="0"/>
              <a:t>Access files by  their inodes rather by pathnames.</a:t>
            </a:r>
          </a:p>
          <a:p>
            <a:pPr marL="514350" lvl="0" indent="-285750">
              <a:buFont typeface="Arial" panose="020B0604020202020204" pitchFamily="34" charset="0"/>
              <a:buChar char="•"/>
            </a:pPr>
            <a:r>
              <a:rPr lang="en-GB" sz="1600" dirty="0"/>
              <a:t>Eliminated nearly all pathname lookups on workstations and servers </a:t>
            </a:r>
            <a:endParaRPr sz="3000" dirty="0">
              <a:solidFill>
                <a:srgbClr val="FFFFFF"/>
              </a:solidFill>
              <a:latin typeface="Roboto Slab"/>
              <a:ea typeface="Roboto Slab"/>
              <a:cs typeface="Roboto Slab"/>
              <a:sym typeface="Roboto Slab"/>
            </a:endParaRPr>
          </a:p>
          <a:p>
            <a:pPr lvl="0">
              <a:spcBef>
                <a:spcPts val="0"/>
              </a:spcBef>
              <a:buNone/>
            </a:pPr>
            <a:endParaRPr dirty="0"/>
          </a:p>
        </p:txBody>
      </p:sp>
      <p:pic>
        <p:nvPicPr>
          <p:cNvPr id="196" name="Shape 196"/>
          <p:cNvPicPr preferRelativeResize="0"/>
          <p:nvPr/>
        </p:nvPicPr>
        <p:blipFill>
          <a:blip r:embed="rId3">
            <a:alphaModFix/>
          </a:blip>
          <a:stretch>
            <a:fillRect/>
          </a:stretch>
        </p:blipFill>
        <p:spPr>
          <a:xfrm>
            <a:off x="5701149" y="990000"/>
            <a:ext cx="3196325" cy="3952625"/>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18</a:t>
            </a:fld>
            <a:endParaRPr 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idx="4294967295"/>
          </p:nvPr>
        </p:nvSpPr>
        <p:spPr>
          <a:xfrm>
            <a:off x="53550" y="289175"/>
            <a:ext cx="9036900" cy="2368800"/>
          </a:xfrm>
          <a:prstGeom prst="rect">
            <a:avLst/>
          </a:prstGeom>
        </p:spPr>
        <p:txBody>
          <a:bodyPr lIns="91425" tIns="91425" rIns="91425" bIns="91425" anchor="b" anchorCtr="0">
            <a:noAutofit/>
          </a:bodyPr>
          <a:lstStyle/>
          <a:p>
            <a:pPr lvl="0" rtl="0">
              <a:spcBef>
                <a:spcPts val="0"/>
              </a:spcBef>
              <a:buNone/>
            </a:pPr>
            <a:r>
              <a:rPr lang="zh-CN" sz="4800">
                <a:solidFill>
                  <a:srgbClr val="FFFFFF"/>
                </a:solidFill>
              </a:rPr>
              <a:t>Revised Andrew File System</a:t>
            </a:r>
          </a:p>
        </p:txBody>
      </p:sp>
      <p:sp>
        <p:nvSpPr>
          <p:cNvPr id="202" name="Shape 202"/>
          <p:cNvSpPr txBox="1"/>
          <p:nvPr/>
        </p:nvSpPr>
        <p:spPr>
          <a:xfrm>
            <a:off x="72250" y="481250"/>
            <a:ext cx="3491700" cy="573600"/>
          </a:xfrm>
          <a:prstGeom prst="rect">
            <a:avLst/>
          </a:prstGeom>
          <a:noFill/>
          <a:ln>
            <a:noFill/>
          </a:ln>
        </p:spPr>
        <p:txBody>
          <a:bodyPr lIns="91425" tIns="91425" rIns="91425" bIns="91425" anchor="t" anchorCtr="0">
            <a:noAutofit/>
          </a:bodyPr>
          <a:lstStyle/>
          <a:p>
            <a:pPr lvl="0">
              <a:spcBef>
                <a:spcPts val="0"/>
              </a:spcBef>
              <a:buNone/>
            </a:pPr>
            <a:r>
              <a:rPr lang="zh-CN" sz="3000">
                <a:solidFill>
                  <a:srgbClr val="FFF2CC"/>
                </a:solidFill>
              </a:rPr>
              <a:t>Part 2</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19</a:t>
            </a:fld>
            <a:endParaRPr 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87900" y="402000"/>
            <a:ext cx="8368200" cy="686100"/>
          </a:xfrm>
          <a:prstGeom prst="rect">
            <a:avLst/>
          </a:prstGeom>
        </p:spPr>
        <p:txBody>
          <a:bodyPr lIns="91425" tIns="91425" rIns="91425" bIns="91425" anchor="b" anchorCtr="0">
            <a:noAutofit/>
          </a:bodyPr>
          <a:lstStyle/>
          <a:p>
            <a:pPr lvl="0">
              <a:spcBef>
                <a:spcPts val="0"/>
              </a:spcBef>
              <a:buNone/>
            </a:pPr>
            <a:r>
              <a:rPr lang="zh-CN"/>
              <a:t>Outline</a:t>
            </a:r>
          </a:p>
        </p:txBody>
      </p:sp>
      <p:sp>
        <p:nvSpPr>
          <p:cNvPr id="71" name="Shape 71"/>
          <p:cNvSpPr txBox="1">
            <a:spLocks noGrp="1"/>
          </p:cNvSpPr>
          <p:nvPr>
            <p:ph type="body" idx="1"/>
          </p:nvPr>
        </p:nvSpPr>
        <p:spPr>
          <a:xfrm>
            <a:off x="387900" y="875399"/>
            <a:ext cx="8368200" cy="3078900"/>
          </a:xfrm>
          <a:prstGeom prst="rect">
            <a:avLst/>
          </a:prstGeom>
        </p:spPr>
        <p:txBody>
          <a:bodyPr lIns="91425" tIns="91425" rIns="91425" bIns="91425" anchor="t" anchorCtr="0">
            <a:noAutofit/>
          </a:bodyPr>
          <a:lstStyle/>
          <a:p>
            <a:pPr lvl="0">
              <a:spcBef>
                <a:spcPts val="0"/>
              </a:spcBef>
              <a:buNone/>
            </a:pPr>
            <a:r>
              <a:rPr lang="zh-CN" sz="2400" dirty="0"/>
              <a:t>Andrew File System</a:t>
            </a:r>
          </a:p>
          <a:p>
            <a:pPr marL="514350" lvl="0" indent="-285750" rtl="0">
              <a:lnSpc>
                <a:spcPct val="100000"/>
              </a:lnSpc>
              <a:spcBef>
                <a:spcPts val="0"/>
              </a:spcBef>
              <a:buFont typeface="Arial" panose="020B0604020202020204" pitchFamily="34" charset="0"/>
              <a:buChar char="•"/>
            </a:pPr>
            <a:r>
              <a:rPr lang="zh-CN" sz="1400" dirty="0"/>
              <a:t>Introduction of AFS</a:t>
            </a:r>
          </a:p>
          <a:p>
            <a:pPr marL="514350" lvl="0" indent="-285750" rtl="0">
              <a:lnSpc>
                <a:spcPct val="100000"/>
              </a:lnSpc>
              <a:spcBef>
                <a:spcPts val="0"/>
              </a:spcBef>
              <a:buFont typeface="Arial" panose="020B0604020202020204" pitchFamily="34" charset="0"/>
              <a:buChar char="•"/>
            </a:pPr>
            <a:r>
              <a:rPr lang="zh-CN" sz="1400" dirty="0"/>
              <a:t>Performence Evaluation of AFS Prototype</a:t>
            </a:r>
          </a:p>
          <a:p>
            <a:pPr marL="514350" lvl="0" indent="-285750" rtl="0">
              <a:lnSpc>
                <a:spcPct val="100000"/>
              </a:lnSpc>
              <a:spcBef>
                <a:spcPts val="0"/>
              </a:spcBef>
              <a:buFont typeface="Arial" panose="020B0604020202020204" pitchFamily="34" charset="0"/>
              <a:buChar char="•"/>
            </a:pPr>
            <a:r>
              <a:rPr lang="zh-CN" sz="1400" dirty="0"/>
              <a:t>Improvement</a:t>
            </a:r>
          </a:p>
          <a:p>
            <a:pPr lvl="0">
              <a:spcBef>
                <a:spcPts val="0"/>
              </a:spcBef>
              <a:buNone/>
            </a:pPr>
            <a:r>
              <a:rPr lang="zh-CN" sz="2400" dirty="0"/>
              <a:t>Revised Andrew File </a:t>
            </a:r>
            <a:r>
              <a:rPr lang="zh-CN" sz="2400" dirty="0" smtClean="0"/>
              <a:t>System</a:t>
            </a:r>
            <a:endParaRPr lang="en-US" altLang="zh-CN" sz="2400" dirty="0"/>
          </a:p>
          <a:p>
            <a:pPr marL="285750" lvl="0" indent="-285750">
              <a:lnSpc>
                <a:spcPct val="100000"/>
              </a:lnSpc>
              <a:spcBef>
                <a:spcPts val="0"/>
              </a:spcBef>
              <a:buFont typeface="Arial" panose="020B0604020202020204" pitchFamily="34" charset="0"/>
              <a:buChar char="•"/>
            </a:pPr>
            <a:r>
              <a:rPr lang="en-US" altLang="zh-CN" sz="1600" dirty="0" smtClean="0"/>
              <a:t>   </a:t>
            </a:r>
            <a:r>
              <a:rPr lang="zh-CN" sz="1400" dirty="0" smtClean="0"/>
              <a:t>The </a:t>
            </a:r>
            <a:r>
              <a:rPr lang="zh-CN" sz="1400" dirty="0"/>
              <a:t>effect of revised </a:t>
            </a:r>
            <a:r>
              <a:rPr lang="zh-CN" sz="1400" dirty="0" smtClean="0"/>
              <a:t>AFS</a:t>
            </a:r>
            <a:endParaRPr lang="en-US" altLang="zh-CN" sz="1400" dirty="0"/>
          </a:p>
          <a:p>
            <a:pPr marL="285750" lvl="0" indent="-285750">
              <a:lnSpc>
                <a:spcPct val="100000"/>
              </a:lnSpc>
              <a:spcBef>
                <a:spcPts val="0"/>
              </a:spcBef>
              <a:buFont typeface="Arial" panose="020B0604020202020204" pitchFamily="34" charset="0"/>
              <a:buChar char="•"/>
            </a:pPr>
            <a:r>
              <a:rPr lang="en-US" altLang="zh-CN" sz="1400" smtClean="0"/>
              <a:t>   </a:t>
            </a:r>
            <a:r>
              <a:rPr lang="zh-CN" sz="1400" smtClean="0"/>
              <a:t>The </a:t>
            </a:r>
            <a:r>
              <a:rPr lang="zh-CN" sz="1400" dirty="0"/>
              <a:t>scalability compared to the </a:t>
            </a:r>
            <a:r>
              <a:rPr lang="zh-CN" sz="1400" dirty="0" smtClean="0"/>
              <a:t>NFS</a:t>
            </a:r>
            <a:endParaRPr lang="en-US" altLang="zh-CN" sz="1400" dirty="0" smtClean="0"/>
          </a:p>
          <a:p>
            <a:pPr marL="285750" lvl="0" indent="-285750">
              <a:lnSpc>
                <a:spcPct val="100000"/>
              </a:lnSpc>
              <a:spcBef>
                <a:spcPts val="0"/>
              </a:spcBef>
              <a:buFont typeface="Arial" panose="020B0604020202020204" pitchFamily="34" charset="0"/>
              <a:buChar char="•"/>
            </a:pPr>
            <a:r>
              <a:rPr lang="en-US" altLang="zh-CN" sz="1400" dirty="0" smtClean="0"/>
              <a:t>   </a:t>
            </a:r>
            <a:r>
              <a:rPr lang="zh-CN" sz="1400" dirty="0" smtClean="0"/>
              <a:t>Changes </a:t>
            </a:r>
            <a:r>
              <a:rPr lang="zh-CN" sz="1400" dirty="0"/>
              <a:t>for operability</a:t>
            </a:r>
          </a:p>
          <a:p>
            <a:pPr marL="457200" lvl="0" indent="-228600" rtl="0">
              <a:spcBef>
                <a:spcPts val="0"/>
              </a:spcBef>
            </a:pPr>
            <a:r>
              <a:rPr lang="zh-CN" sz="2400" dirty="0"/>
              <a:t>Conclusion</a:t>
            </a:r>
          </a:p>
          <a:p>
            <a:pPr lvl="0" rtl="0">
              <a:spcBef>
                <a:spcPts val="0"/>
              </a:spcBef>
              <a:buNone/>
            </a:pPr>
            <a:endParaRPr sz="2400" dirty="0"/>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a:t>
            </a:fld>
            <a:endParaRPr 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idx="4294967295"/>
          </p:nvPr>
        </p:nvSpPr>
        <p:spPr>
          <a:xfrm>
            <a:off x="262750" y="145200"/>
            <a:ext cx="8368200" cy="686100"/>
          </a:xfrm>
          <a:prstGeom prst="rect">
            <a:avLst/>
          </a:prstGeom>
        </p:spPr>
        <p:txBody>
          <a:bodyPr lIns="91425" tIns="91425" rIns="91425" bIns="91425" anchor="b" anchorCtr="0">
            <a:noAutofit/>
          </a:bodyPr>
          <a:lstStyle/>
          <a:p>
            <a:pPr lvl="0" rtl="0">
              <a:spcBef>
                <a:spcPts val="0"/>
              </a:spcBef>
              <a:buNone/>
            </a:pPr>
            <a:r>
              <a:rPr lang="zh-CN"/>
              <a:t>Revised AFS Benchmark Result</a:t>
            </a:r>
          </a:p>
        </p:txBody>
      </p:sp>
      <p:sp>
        <p:nvSpPr>
          <p:cNvPr id="208" name="Shape 208"/>
          <p:cNvSpPr txBox="1">
            <a:spLocks noGrp="1"/>
          </p:cNvSpPr>
          <p:nvPr>
            <p:ph type="body" idx="4294967295"/>
          </p:nvPr>
        </p:nvSpPr>
        <p:spPr>
          <a:xfrm>
            <a:off x="387900" y="1477324"/>
            <a:ext cx="8368200" cy="30789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19% slower than a </a:t>
            </a:r>
          </a:p>
          <a:p>
            <a:pPr lvl="0" rtl="0">
              <a:spcBef>
                <a:spcPts val="800"/>
              </a:spcBef>
              <a:spcAft>
                <a:spcPts val="0"/>
              </a:spcAft>
              <a:buNone/>
            </a:pPr>
            <a:r>
              <a:rPr lang="zh-CN" sz="2400">
                <a:solidFill>
                  <a:srgbClr val="FCE5CD"/>
                </a:solidFill>
                <a:latin typeface="Arial"/>
                <a:ea typeface="Arial"/>
                <a:cs typeface="Arial"/>
                <a:sym typeface="Arial"/>
              </a:rPr>
              <a:t>stand-alone workstation</a:t>
            </a:r>
          </a:p>
          <a:p>
            <a:pPr lvl="0" rtl="0">
              <a:spcBef>
                <a:spcPts val="800"/>
              </a:spcBef>
              <a:spcAft>
                <a:spcPts val="0"/>
              </a:spcAft>
              <a:buNone/>
            </a:pPr>
            <a:endParaRPr sz="2400">
              <a:solidFill>
                <a:srgbClr val="FCE5CD"/>
              </a:solidFill>
              <a:latin typeface="Arial"/>
              <a:ea typeface="Arial"/>
              <a:cs typeface="Arial"/>
              <a:sym typeface="Arial"/>
            </a:endParaRPr>
          </a:p>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takes less than twice as long </a:t>
            </a:r>
          </a:p>
          <a:p>
            <a:pPr lvl="0" rtl="0">
              <a:spcBef>
                <a:spcPts val="800"/>
              </a:spcBef>
              <a:spcAft>
                <a:spcPts val="0"/>
              </a:spcAft>
              <a:buNone/>
            </a:pPr>
            <a:r>
              <a:rPr lang="zh-CN" sz="2400">
                <a:solidFill>
                  <a:srgbClr val="FCE5CD"/>
                </a:solidFill>
                <a:latin typeface="Arial"/>
                <a:ea typeface="Arial"/>
                <a:cs typeface="Arial"/>
                <a:sym typeface="Arial"/>
              </a:rPr>
              <a:t>at a load of 20 as at a load of 1</a:t>
            </a: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pic>
        <p:nvPicPr>
          <p:cNvPr id="209" name="Shape 209" descr="1.png"/>
          <p:cNvPicPr preferRelativeResize="0"/>
          <p:nvPr/>
        </p:nvPicPr>
        <p:blipFill>
          <a:blip r:embed="rId3">
            <a:alphaModFix amt="88000"/>
          </a:blip>
          <a:stretch>
            <a:fillRect/>
          </a:stretch>
        </p:blipFill>
        <p:spPr>
          <a:xfrm>
            <a:off x="5139125" y="1683699"/>
            <a:ext cx="3833350" cy="2666149"/>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20</a:t>
            </a:fld>
            <a:endParaRPr 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387900" y="257800"/>
            <a:ext cx="8368200" cy="686100"/>
          </a:xfrm>
          <a:prstGeom prst="rect">
            <a:avLst/>
          </a:prstGeom>
        </p:spPr>
        <p:txBody>
          <a:bodyPr lIns="91425" tIns="91425" rIns="91425" bIns="91425" anchor="b" anchorCtr="0">
            <a:noAutofit/>
          </a:bodyPr>
          <a:lstStyle/>
          <a:p>
            <a:pPr lvl="0" rtl="0">
              <a:spcBef>
                <a:spcPts val="0"/>
              </a:spcBef>
              <a:buNone/>
            </a:pPr>
            <a:r>
              <a:rPr lang="zh-CN"/>
              <a:t>Server utilization during the benchmark</a:t>
            </a:r>
          </a:p>
        </p:txBody>
      </p:sp>
      <p:sp>
        <p:nvSpPr>
          <p:cNvPr id="215" name="Shape 215"/>
          <p:cNvSpPr txBox="1">
            <a:spLocks noGrp="1"/>
          </p:cNvSpPr>
          <p:nvPr>
            <p:ph type="body" idx="4294967295"/>
          </p:nvPr>
        </p:nvSpPr>
        <p:spPr>
          <a:xfrm>
            <a:off x="387900" y="1044024"/>
            <a:ext cx="8368200" cy="686100"/>
          </a:xfrm>
          <a:prstGeom prst="rect">
            <a:avLst/>
          </a:prstGeom>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latin typeface="Arial"/>
                <a:ea typeface="Arial"/>
                <a:cs typeface="Arial"/>
                <a:sym typeface="Arial"/>
              </a:rPr>
              <a:t>Utilization</a:t>
            </a:r>
          </a:p>
          <a:p>
            <a:pPr lvl="0" rtl="0">
              <a:spcBef>
                <a:spcPts val="0"/>
              </a:spcBef>
              <a:buNone/>
            </a:pPr>
            <a:endParaRPr>
              <a:solidFill>
                <a:srgbClr val="FCE5CD"/>
              </a:solidFill>
              <a:latin typeface="Arial"/>
              <a:ea typeface="Arial"/>
              <a:cs typeface="Arial"/>
              <a:sym typeface="Arial"/>
            </a:endParaRPr>
          </a:p>
        </p:txBody>
      </p:sp>
      <p:sp>
        <p:nvSpPr>
          <p:cNvPr id="216" name="Shape 216"/>
          <p:cNvSpPr txBox="1"/>
          <p:nvPr/>
        </p:nvSpPr>
        <p:spPr>
          <a:xfrm>
            <a:off x="575675" y="1416475"/>
            <a:ext cx="4179900" cy="1011300"/>
          </a:xfrm>
          <a:prstGeom prst="rect">
            <a:avLst/>
          </a:prstGeom>
          <a:noFill/>
          <a:ln>
            <a:noFill/>
          </a:ln>
        </p:spPr>
        <p:txBody>
          <a:bodyPr lIns="91425" tIns="91425" rIns="91425" bIns="91425" anchor="t" anchorCtr="0">
            <a:noAutofit/>
          </a:bodyPr>
          <a:lstStyle/>
          <a:p>
            <a:pPr lvl="0" rtl="0">
              <a:lnSpc>
                <a:spcPct val="100000"/>
              </a:lnSpc>
              <a:spcBef>
                <a:spcPts val="0"/>
              </a:spcBef>
              <a:spcAft>
                <a:spcPts val="1600"/>
              </a:spcAft>
              <a:buNone/>
            </a:pPr>
            <a:r>
              <a:rPr lang="zh-CN" sz="1800">
                <a:solidFill>
                  <a:srgbClr val="FCE5CD"/>
                </a:solidFill>
              </a:rPr>
              <a:t>CPU utilization rises from about 8 percent at a load of 1 to over 70 percent at a load of 20</a:t>
            </a:r>
          </a:p>
        </p:txBody>
      </p:sp>
      <p:sp>
        <p:nvSpPr>
          <p:cNvPr id="217" name="Shape 217"/>
          <p:cNvSpPr txBox="1"/>
          <p:nvPr/>
        </p:nvSpPr>
        <p:spPr>
          <a:xfrm>
            <a:off x="575675" y="2396600"/>
            <a:ext cx="3829500" cy="1263900"/>
          </a:xfrm>
          <a:prstGeom prst="rect">
            <a:avLst/>
          </a:prstGeom>
          <a:noFill/>
          <a:ln>
            <a:noFill/>
          </a:ln>
        </p:spPr>
        <p:txBody>
          <a:bodyPr lIns="91425" tIns="91425" rIns="91425" bIns="91425" anchor="t" anchorCtr="0">
            <a:noAutofit/>
          </a:bodyPr>
          <a:lstStyle/>
          <a:p>
            <a:pPr lvl="0">
              <a:spcBef>
                <a:spcPts val="0"/>
              </a:spcBef>
              <a:buNone/>
            </a:pPr>
            <a:r>
              <a:rPr lang="zh-CN" sz="1800">
                <a:solidFill>
                  <a:srgbClr val="FCE5CD"/>
                </a:solidFill>
              </a:rPr>
              <a:t>But disk utilization is below 25 percent even at a load of 20. </a:t>
            </a:r>
          </a:p>
        </p:txBody>
      </p:sp>
      <p:sp>
        <p:nvSpPr>
          <p:cNvPr id="218" name="Shape 218"/>
          <p:cNvSpPr txBox="1"/>
          <p:nvPr/>
        </p:nvSpPr>
        <p:spPr>
          <a:xfrm>
            <a:off x="575675" y="3125625"/>
            <a:ext cx="3366300" cy="938700"/>
          </a:xfrm>
          <a:prstGeom prst="rect">
            <a:avLst/>
          </a:prstGeom>
          <a:noFill/>
          <a:ln>
            <a:noFill/>
          </a:ln>
        </p:spPr>
        <p:txBody>
          <a:bodyPr lIns="91425" tIns="91425" rIns="91425" bIns="91425" anchor="t" anchorCtr="0">
            <a:noAutofit/>
          </a:bodyPr>
          <a:lstStyle/>
          <a:p>
            <a:pPr lvl="0">
              <a:spcBef>
                <a:spcPts val="0"/>
              </a:spcBef>
              <a:buNone/>
            </a:pPr>
            <a:r>
              <a:rPr lang="zh-CN" sz="1800">
                <a:solidFill>
                  <a:srgbClr val="FCE5CD"/>
                </a:solidFill>
              </a:rPr>
              <a:t>the server CPU still limits performance in our system</a:t>
            </a:r>
          </a:p>
        </p:txBody>
      </p:sp>
      <p:pic>
        <p:nvPicPr>
          <p:cNvPr id="219" name="Shape 219" descr="3.png"/>
          <p:cNvPicPr preferRelativeResize="0"/>
          <p:nvPr/>
        </p:nvPicPr>
        <p:blipFill>
          <a:blip r:embed="rId3">
            <a:alphaModFix amt="96000"/>
          </a:blip>
          <a:stretch>
            <a:fillRect/>
          </a:stretch>
        </p:blipFill>
        <p:spPr>
          <a:xfrm>
            <a:off x="5091975" y="1830248"/>
            <a:ext cx="3896850" cy="3149624"/>
          </a:xfrm>
          <a:prstGeom prst="rect">
            <a:avLst/>
          </a:prstGeom>
          <a:noFill/>
          <a:ln>
            <a:noFill/>
          </a:ln>
        </p:spPr>
      </p:pic>
      <p:sp>
        <p:nvSpPr>
          <p:cNvPr id="220" name="Shape 220"/>
          <p:cNvSpPr txBox="1"/>
          <p:nvPr/>
        </p:nvSpPr>
        <p:spPr>
          <a:xfrm>
            <a:off x="494375" y="3888975"/>
            <a:ext cx="3992100" cy="438000"/>
          </a:xfrm>
          <a:prstGeom prst="rect">
            <a:avLst/>
          </a:prstGeom>
          <a:noFill/>
          <a:ln>
            <a:noFill/>
          </a:ln>
        </p:spPr>
        <p:txBody>
          <a:bodyPr lIns="91425" tIns="91425" rIns="91425" bIns="91425" anchor="t" anchorCtr="0">
            <a:noAutofit/>
          </a:bodyPr>
          <a:lstStyle/>
          <a:p>
            <a:pPr marL="457200" lvl="0" indent="-381000">
              <a:spcBef>
                <a:spcPts val="0"/>
              </a:spcBef>
              <a:buClr>
                <a:srgbClr val="FCE5CD"/>
              </a:buClr>
              <a:buSzPct val="100000"/>
              <a:buChar char="●"/>
            </a:pPr>
            <a:r>
              <a:rPr lang="zh-CN" sz="2400">
                <a:solidFill>
                  <a:srgbClr val="FCE5CD"/>
                </a:solidFill>
              </a:rPr>
              <a:t>Summary</a:t>
            </a:r>
          </a:p>
        </p:txBody>
      </p:sp>
      <p:sp>
        <p:nvSpPr>
          <p:cNvPr id="221" name="Shape 221"/>
          <p:cNvSpPr txBox="1"/>
          <p:nvPr/>
        </p:nvSpPr>
        <p:spPr>
          <a:xfrm>
            <a:off x="494375" y="4326975"/>
            <a:ext cx="4129800" cy="775800"/>
          </a:xfrm>
          <a:prstGeom prst="rect">
            <a:avLst/>
          </a:prstGeom>
          <a:noFill/>
          <a:ln>
            <a:noFill/>
          </a:ln>
        </p:spPr>
        <p:txBody>
          <a:bodyPr lIns="91425" tIns="91425" rIns="91425" bIns="91425" anchor="t" anchorCtr="0">
            <a:noAutofit/>
          </a:bodyPr>
          <a:lstStyle/>
          <a:p>
            <a:pPr lvl="0">
              <a:spcBef>
                <a:spcPts val="0"/>
              </a:spcBef>
              <a:buNone/>
            </a:pPr>
            <a:r>
              <a:rPr lang="zh-CN" sz="1800">
                <a:solidFill>
                  <a:srgbClr val="FCE5CD"/>
                </a:solidFill>
              </a:rPr>
              <a:t>design changes have improved      scalability considerably</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21</a:t>
            </a:fld>
            <a:endParaRPr 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zh-CN"/>
              <a:t>Andrew Server Usage</a:t>
            </a:r>
          </a:p>
          <a:p>
            <a:pPr lvl="0" rtl="0">
              <a:spcBef>
                <a:spcPts val="0"/>
              </a:spcBef>
              <a:buNone/>
            </a:pPr>
            <a:endParaRPr/>
          </a:p>
        </p:txBody>
      </p:sp>
      <p:sp>
        <p:nvSpPr>
          <p:cNvPr id="227" name="Shape 227"/>
          <p:cNvSpPr txBox="1">
            <a:spLocks noGrp="1"/>
          </p:cNvSpPr>
          <p:nvPr>
            <p:ph type="body" idx="4294967295"/>
          </p:nvPr>
        </p:nvSpPr>
        <p:spPr>
          <a:xfrm>
            <a:off x="387900" y="869600"/>
            <a:ext cx="51810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Char char="●"/>
            </a:pPr>
            <a:r>
              <a:rPr lang="zh-CN" sz="2400">
                <a:solidFill>
                  <a:srgbClr val="FCE5CD"/>
                </a:solidFill>
                <a:latin typeface="Arial"/>
                <a:ea typeface="Arial"/>
                <a:cs typeface="Arial"/>
                <a:sym typeface="Arial"/>
              </a:rPr>
              <a:t>Most of servers show CPU utilizations between 15% and 25%</a:t>
            </a: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sp>
        <p:nvSpPr>
          <p:cNvPr id="228" name="Shape 228"/>
          <p:cNvSpPr txBox="1"/>
          <p:nvPr/>
        </p:nvSpPr>
        <p:spPr>
          <a:xfrm>
            <a:off x="437075" y="2213500"/>
            <a:ext cx="3979800" cy="559200"/>
          </a:xfrm>
          <a:prstGeom prst="rect">
            <a:avLst/>
          </a:prstGeom>
          <a:noFill/>
          <a:ln>
            <a:noFill/>
          </a:ln>
        </p:spPr>
        <p:txBody>
          <a:bodyPr lIns="91425" tIns="91425" rIns="91425" bIns="91425" anchor="t" anchorCtr="0">
            <a:noAutofit/>
          </a:bodyPr>
          <a:lstStyle/>
          <a:p>
            <a:pPr marL="457200" lvl="0" indent="-381000">
              <a:spcBef>
                <a:spcPts val="0"/>
              </a:spcBef>
              <a:buClr>
                <a:srgbClr val="FCE5CD"/>
              </a:buClr>
              <a:buSzPct val="100000"/>
              <a:buChar char="●"/>
            </a:pPr>
            <a:r>
              <a:rPr lang="zh-CN" sz="2400">
                <a:solidFill>
                  <a:srgbClr val="FCE5CD"/>
                </a:solidFill>
              </a:rPr>
              <a:t>High utilization</a:t>
            </a:r>
          </a:p>
        </p:txBody>
      </p:sp>
      <p:sp>
        <p:nvSpPr>
          <p:cNvPr id="229" name="Shape 229"/>
          <p:cNvSpPr txBox="1"/>
          <p:nvPr/>
        </p:nvSpPr>
        <p:spPr>
          <a:xfrm>
            <a:off x="628350" y="2584225"/>
            <a:ext cx="3391500" cy="2014800"/>
          </a:xfrm>
          <a:prstGeom prst="rect">
            <a:avLst/>
          </a:prstGeom>
          <a:noFill/>
          <a:ln>
            <a:noFill/>
          </a:ln>
        </p:spPr>
        <p:txBody>
          <a:bodyPr lIns="91425" tIns="91425" rIns="91425" bIns="91425" anchor="t" anchorCtr="0">
            <a:noAutofit/>
          </a:bodyPr>
          <a:lstStyle/>
          <a:p>
            <a:pPr marL="457200" lvl="0" indent="-342900" rtl="0">
              <a:spcBef>
                <a:spcPts val="0"/>
              </a:spcBef>
              <a:buClr>
                <a:srgbClr val="FCE5CD"/>
              </a:buClr>
              <a:buSzPct val="100000"/>
              <a:buChar char="●"/>
            </a:pPr>
            <a:r>
              <a:rPr lang="zh-CN" sz="1800">
                <a:solidFill>
                  <a:srgbClr val="FCE5CD"/>
                </a:solidFill>
              </a:rPr>
              <a:t>V4</a:t>
            </a:r>
          </a:p>
          <a:p>
            <a:pPr lvl="0" rtl="0">
              <a:spcBef>
                <a:spcPts val="0"/>
              </a:spcBef>
              <a:buNone/>
            </a:pPr>
            <a:r>
              <a:rPr lang="zh-CN" sz="1800">
                <a:solidFill>
                  <a:srgbClr val="FCE5CD"/>
                </a:solidFill>
              </a:rPr>
              <a:t>caused by system maintenance activities that were performed during the unexpectedly period. </a:t>
            </a:r>
          </a:p>
          <a:p>
            <a:pPr marL="457200" lvl="0" indent="-342900" rtl="0">
              <a:spcBef>
                <a:spcPts val="0"/>
              </a:spcBef>
              <a:buClr>
                <a:srgbClr val="FCE5CD"/>
              </a:buClr>
              <a:buSzPct val="100000"/>
              <a:buChar char="●"/>
            </a:pPr>
            <a:r>
              <a:rPr lang="zh-CN" sz="1800">
                <a:solidFill>
                  <a:srgbClr val="FCE5CD"/>
                </a:solidFill>
              </a:rPr>
              <a:t>V9</a:t>
            </a:r>
          </a:p>
          <a:p>
            <a:pPr lvl="0">
              <a:spcBef>
                <a:spcPts val="0"/>
              </a:spcBef>
              <a:buNone/>
            </a:pPr>
            <a:r>
              <a:rPr lang="zh-CN" sz="1800">
                <a:solidFill>
                  <a:srgbClr val="FCE5CD"/>
                </a:solidFill>
              </a:rPr>
              <a:t>this server stores the bulletin boards which are accessed and modified by many different users.</a:t>
            </a:r>
          </a:p>
        </p:txBody>
      </p:sp>
      <p:pic>
        <p:nvPicPr>
          <p:cNvPr id="230" name="Shape 230" descr="4.png"/>
          <p:cNvPicPr preferRelativeResize="0"/>
          <p:nvPr/>
        </p:nvPicPr>
        <p:blipFill>
          <a:blip r:embed="rId3">
            <a:alphaModFix amt="94000"/>
          </a:blip>
          <a:stretch>
            <a:fillRect/>
          </a:stretch>
        </p:blipFill>
        <p:spPr>
          <a:xfrm>
            <a:off x="5190400" y="1931475"/>
            <a:ext cx="3790950" cy="3057525"/>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22</a:t>
            </a:fld>
            <a:endParaRPr 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idx="4294967295"/>
          </p:nvPr>
        </p:nvSpPr>
        <p:spPr>
          <a:xfrm>
            <a:off x="563100" y="1065850"/>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COMPARISON WITH A REMOTE-OPEN FILE SYSTEM </a:t>
            </a:r>
          </a:p>
          <a:p>
            <a:pPr lvl="0" rtl="0">
              <a:spcBef>
                <a:spcPts val="0"/>
              </a:spcBef>
              <a:buNone/>
            </a:pPr>
            <a:endParaRPr/>
          </a:p>
        </p:txBody>
      </p:sp>
      <p:sp>
        <p:nvSpPr>
          <p:cNvPr id="236" name="Shape 236"/>
          <p:cNvSpPr txBox="1">
            <a:spLocks noGrp="1"/>
          </p:cNvSpPr>
          <p:nvPr>
            <p:ph type="body" idx="4294967295"/>
          </p:nvPr>
        </p:nvSpPr>
        <p:spPr>
          <a:xfrm>
            <a:off x="0" y="1065850"/>
            <a:ext cx="91440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Char char="●"/>
            </a:pPr>
            <a:r>
              <a:rPr lang="zh-CN" sz="2400">
                <a:solidFill>
                  <a:srgbClr val="FCE5CD"/>
                </a:solidFill>
                <a:latin typeface="Arial"/>
                <a:ea typeface="Arial"/>
                <a:cs typeface="Arial"/>
                <a:sym typeface="Arial"/>
              </a:rPr>
              <a:t>The caching of entire files on local disks in the Andrew File System was motivated by the following considerations of scale:</a:t>
            </a: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sp>
        <p:nvSpPr>
          <p:cNvPr id="237" name="Shape 237"/>
          <p:cNvSpPr txBox="1"/>
          <p:nvPr/>
        </p:nvSpPr>
        <p:spPr>
          <a:xfrm>
            <a:off x="415575" y="2482350"/>
            <a:ext cx="8472300" cy="2603100"/>
          </a:xfrm>
          <a:prstGeom prst="rect">
            <a:avLst/>
          </a:prstGeom>
          <a:noFill/>
          <a:ln>
            <a:noFill/>
          </a:ln>
        </p:spPr>
        <p:txBody>
          <a:bodyPr lIns="91425" tIns="91425" rIns="91425" bIns="91425" anchor="t" anchorCtr="0">
            <a:noAutofit/>
          </a:bodyPr>
          <a:lstStyle/>
          <a:p>
            <a:pPr marL="457200" lvl="0" indent="-342900" rtl="0">
              <a:spcBef>
                <a:spcPts val="0"/>
              </a:spcBef>
              <a:buClr>
                <a:srgbClr val="FCE5CD"/>
              </a:buClr>
              <a:buSzPct val="100000"/>
              <a:buChar char="●"/>
            </a:pPr>
            <a:r>
              <a:rPr lang="zh-CN" sz="1800">
                <a:solidFill>
                  <a:srgbClr val="FFFFFF"/>
                </a:solidFill>
                <a:latin typeface="Roboto Slab"/>
                <a:ea typeface="Roboto Slab"/>
                <a:cs typeface="Roboto Slab"/>
                <a:sym typeface="Roboto Slab"/>
              </a:rPr>
              <a:t>locality of file references by typical users makes caching attractive.</a:t>
            </a:r>
          </a:p>
          <a:p>
            <a:pPr lvl="0" rtl="0">
              <a:spcBef>
                <a:spcPts val="0"/>
              </a:spcBef>
              <a:buNone/>
            </a:pPr>
            <a:endParaRPr sz="1800">
              <a:solidFill>
                <a:srgbClr val="FFFFFF"/>
              </a:solidFill>
              <a:latin typeface="Roboto Slab"/>
              <a:ea typeface="Roboto Slab"/>
              <a:cs typeface="Roboto Slab"/>
              <a:sym typeface="Roboto Slab"/>
            </a:endParaRPr>
          </a:p>
          <a:p>
            <a:pPr marL="457200" lvl="0" indent="-342900" rtl="0">
              <a:spcBef>
                <a:spcPts val="0"/>
              </a:spcBef>
              <a:buClr>
                <a:srgbClr val="FFFFFF"/>
              </a:buClr>
              <a:buSzPct val="100000"/>
              <a:buFont typeface="Roboto Slab"/>
              <a:buChar char="●"/>
            </a:pPr>
            <a:r>
              <a:rPr lang="zh-CN" sz="1800">
                <a:solidFill>
                  <a:srgbClr val="FFFFFF"/>
                </a:solidFill>
                <a:latin typeface="Roboto Slab"/>
                <a:ea typeface="Roboto Slab"/>
                <a:cs typeface="Roboto Slab"/>
                <a:sym typeface="Roboto Slab"/>
              </a:rPr>
              <a:t>whole-file transfer approach contacts servers only on opens and closes. </a:t>
            </a:r>
          </a:p>
          <a:p>
            <a:pPr lvl="0" rtl="0">
              <a:spcBef>
                <a:spcPts val="0"/>
              </a:spcBef>
              <a:buNone/>
            </a:pPr>
            <a:endParaRPr sz="1800">
              <a:solidFill>
                <a:srgbClr val="FFFFFF"/>
              </a:solidFill>
              <a:latin typeface="Roboto Slab"/>
              <a:ea typeface="Roboto Slab"/>
              <a:cs typeface="Roboto Slab"/>
              <a:sym typeface="Roboto Slab"/>
            </a:endParaRPr>
          </a:p>
          <a:p>
            <a:pPr marL="457200" lvl="0" indent="-342900" rtl="0">
              <a:spcBef>
                <a:spcPts val="0"/>
              </a:spcBef>
              <a:buClr>
                <a:srgbClr val="FFFFFF"/>
              </a:buClr>
              <a:buSzPct val="100000"/>
              <a:buFont typeface="Roboto Slab"/>
              <a:buChar char="●"/>
            </a:pPr>
            <a:r>
              <a:rPr lang="zh-CN" sz="1800">
                <a:solidFill>
                  <a:srgbClr val="FFFFFF"/>
                </a:solidFill>
                <a:latin typeface="Roboto Slab"/>
                <a:ea typeface="Roboto Slab"/>
                <a:cs typeface="Roboto Slab"/>
                <a:sym typeface="Roboto Slab"/>
              </a:rPr>
              <a:t>whole-file transfer uses efficient bulk data transfer protocols.</a:t>
            </a:r>
          </a:p>
          <a:p>
            <a:pPr lvl="0" rtl="0">
              <a:spcBef>
                <a:spcPts val="0"/>
              </a:spcBef>
              <a:buNone/>
            </a:pPr>
            <a:endParaRPr sz="1800">
              <a:solidFill>
                <a:srgbClr val="FFFFFF"/>
              </a:solidFill>
              <a:latin typeface="Roboto Slab"/>
              <a:ea typeface="Roboto Slab"/>
              <a:cs typeface="Roboto Slab"/>
              <a:sym typeface="Roboto Slab"/>
            </a:endParaRPr>
          </a:p>
          <a:p>
            <a:pPr marL="457200" lvl="0" indent="-342900" rtl="0">
              <a:spcBef>
                <a:spcPts val="0"/>
              </a:spcBef>
              <a:buClr>
                <a:srgbClr val="FFFFFF"/>
              </a:buClr>
              <a:buSzPct val="100000"/>
              <a:buFont typeface="Roboto Slab"/>
              <a:buChar char="●"/>
            </a:pPr>
            <a:r>
              <a:rPr lang="zh-CN" sz="1800">
                <a:solidFill>
                  <a:srgbClr val="FFFFFF"/>
                </a:solidFill>
                <a:latin typeface="Roboto Slab"/>
                <a:ea typeface="Roboto Slab"/>
                <a:cs typeface="Roboto Slab"/>
                <a:sym typeface="Roboto Slab"/>
              </a:rPr>
              <a:t>the amount of data fetched after a reboot is usually small.</a:t>
            </a:r>
          </a:p>
          <a:p>
            <a:pPr lvl="0" rtl="0">
              <a:spcBef>
                <a:spcPts val="0"/>
              </a:spcBef>
              <a:buNone/>
            </a:pPr>
            <a:endParaRPr sz="1800">
              <a:solidFill>
                <a:srgbClr val="FFFFFF"/>
              </a:solidFill>
              <a:latin typeface="Roboto Slab"/>
              <a:ea typeface="Roboto Slab"/>
              <a:cs typeface="Roboto Slab"/>
              <a:sym typeface="Roboto Slab"/>
            </a:endParaRPr>
          </a:p>
          <a:p>
            <a:pPr marL="457200" lvl="0" indent="-342900" rtl="0">
              <a:spcBef>
                <a:spcPts val="0"/>
              </a:spcBef>
              <a:buClr>
                <a:srgbClr val="FFFFFF"/>
              </a:buClr>
              <a:buSzPct val="100000"/>
              <a:buFont typeface="Roboto Slab"/>
              <a:buChar char="●"/>
            </a:pPr>
            <a:r>
              <a:rPr lang="zh-CN" sz="1800">
                <a:solidFill>
                  <a:srgbClr val="FFFFFF"/>
                </a:solidFill>
                <a:latin typeface="Roboto Slab"/>
                <a:ea typeface="Roboto Slab"/>
                <a:cs typeface="Roboto Slab"/>
                <a:sym typeface="Roboto Slab"/>
              </a:rPr>
              <a:t>caching of entire files simplifies cache management. </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23</a:t>
            </a:fld>
            <a:endParaRPr 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t>The drawbacks of the approach</a:t>
            </a:r>
          </a:p>
          <a:p>
            <a:pPr lvl="0" rtl="0">
              <a:spcBef>
                <a:spcPts val="0"/>
              </a:spcBef>
              <a:buNone/>
            </a:pPr>
            <a:endParaRPr/>
          </a:p>
        </p:txBody>
      </p:sp>
      <p:sp>
        <p:nvSpPr>
          <p:cNvPr id="243" name="Shape 243"/>
          <p:cNvSpPr txBox="1">
            <a:spLocks noGrp="1"/>
          </p:cNvSpPr>
          <p:nvPr>
            <p:ph type="body" idx="4294967295"/>
          </p:nvPr>
        </p:nvSpPr>
        <p:spPr>
          <a:xfrm>
            <a:off x="0" y="1015900"/>
            <a:ext cx="46722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Char char="●"/>
            </a:pPr>
            <a:r>
              <a:rPr lang="zh-CN" sz="2400">
                <a:solidFill>
                  <a:srgbClr val="FCE5CD"/>
                </a:solidFill>
                <a:latin typeface="Arial"/>
                <a:ea typeface="Arial"/>
                <a:cs typeface="Arial"/>
                <a:sym typeface="Arial"/>
              </a:rPr>
              <a:t>Workstations require local disks for acceptable performance. Files that are larger than the local disk cache cannot be accessed</a:t>
            </a: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sp>
        <p:nvSpPr>
          <p:cNvPr id="244" name="Shape 244"/>
          <p:cNvSpPr txBox="1"/>
          <p:nvPr/>
        </p:nvSpPr>
        <p:spPr>
          <a:xfrm>
            <a:off x="4672200" y="1195100"/>
            <a:ext cx="4471800" cy="26031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rPr>
              <a:t>Strict emulation of 4.2BSD concurrent read and write semantics across workstations is impossible</a:t>
            </a:r>
          </a:p>
        </p:txBody>
      </p:sp>
      <p:sp>
        <p:nvSpPr>
          <p:cNvPr id="245" name="Shape 245"/>
          <p:cNvSpPr txBox="1"/>
          <p:nvPr/>
        </p:nvSpPr>
        <p:spPr>
          <a:xfrm>
            <a:off x="75100" y="3491600"/>
            <a:ext cx="8422200" cy="12639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rPr>
              <a:t>But the drawbacks listed above have not proved to be significant in actual usage in our environment.And the Andrew File System does scale well.</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24</a:t>
            </a:fld>
            <a:endParaRPr 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t>Remote Open</a:t>
            </a:r>
          </a:p>
          <a:p>
            <a:pPr lvl="0" rtl="0">
              <a:spcBef>
                <a:spcPts val="0"/>
              </a:spcBef>
              <a:buNone/>
            </a:pPr>
            <a:endParaRPr/>
          </a:p>
        </p:txBody>
      </p:sp>
      <p:sp>
        <p:nvSpPr>
          <p:cNvPr id="251" name="Shape 251"/>
          <p:cNvSpPr txBox="1">
            <a:spLocks noGrp="1"/>
          </p:cNvSpPr>
          <p:nvPr>
            <p:ph type="body" idx="4294967295"/>
          </p:nvPr>
        </p:nvSpPr>
        <p:spPr>
          <a:xfrm>
            <a:off x="0" y="803150"/>
            <a:ext cx="9060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Char char="●"/>
            </a:pPr>
            <a:r>
              <a:rPr lang="zh-CN" sz="2400">
                <a:solidFill>
                  <a:srgbClr val="FCE5CD"/>
                </a:solidFill>
                <a:latin typeface="Arial"/>
                <a:ea typeface="Arial"/>
                <a:cs typeface="Arial"/>
                <a:sym typeface="Arial"/>
              </a:rPr>
              <a:t>Selected Sun Microsystem’s NFS as the candidate for comparison for the following reasons:</a:t>
            </a:r>
          </a:p>
          <a:p>
            <a:pPr lvl="0" rtl="0">
              <a:spcBef>
                <a:spcPts val="800"/>
              </a:spcBef>
              <a:spcAft>
                <a:spcPts val="0"/>
              </a:spcAft>
              <a:buNone/>
            </a:pPr>
            <a:endParaRPr>
              <a:solidFill>
                <a:srgbClr val="FCE5CD"/>
              </a:solidFill>
              <a:latin typeface="Arial"/>
              <a:ea typeface="Arial"/>
              <a:cs typeface="Arial"/>
              <a:sym typeface="Arial"/>
            </a:endParaRP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sp>
        <p:nvSpPr>
          <p:cNvPr id="252" name="Shape 252"/>
          <p:cNvSpPr txBox="1"/>
          <p:nvPr/>
        </p:nvSpPr>
        <p:spPr>
          <a:xfrm>
            <a:off x="730050" y="1927250"/>
            <a:ext cx="7683900" cy="27909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Char char="●"/>
            </a:pPr>
            <a:r>
              <a:rPr lang="zh-CN" sz="1800">
                <a:solidFill>
                  <a:srgbClr val="FFFFFF"/>
                </a:solidFill>
              </a:rPr>
              <a:t>NFS is a mature product from a successful vendor of distributed computing hardware and software. </a:t>
            </a:r>
          </a:p>
          <a:p>
            <a:pPr marL="457200" lvl="0" indent="-342900" rtl="0">
              <a:spcBef>
                <a:spcPts val="0"/>
              </a:spcBef>
              <a:buClr>
                <a:srgbClr val="FFFFFF"/>
              </a:buClr>
              <a:buSzPct val="100000"/>
              <a:buChar char="●"/>
            </a:pPr>
            <a:r>
              <a:rPr lang="zh-CN" sz="1800">
                <a:solidFill>
                  <a:srgbClr val="FFFFFF"/>
                </a:solidFill>
              </a:rPr>
              <a:t> Sun has spent a considerable amount of time and effort to tune and   refine NFS. </a:t>
            </a:r>
          </a:p>
          <a:p>
            <a:pPr marL="457200" lvl="0" indent="-342900" rtl="0">
              <a:spcBef>
                <a:spcPts val="0"/>
              </a:spcBef>
              <a:buClr>
                <a:srgbClr val="FFFFFF"/>
              </a:buClr>
              <a:buSzPct val="100000"/>
              <a:buChar char="●"/>
            </a:pPr>
            <a:r>
              <a:rPr lang="zh-CN" sz="1800">
                <a:solidFill>
                  <a:srgbClr val="FFFFFF"/>
                </a:solidFill>
              </a:rPr>
              <a:t>NFS and Andrew can run on precisely the same hardware and operating system.</a:t>
            </a:r>
          </a:p>
          <a:p>
            <a:pPr marL="457200" lvl="0" indent="-342900">
              <a:spcBef>
                <a:spcPts val="0"/>
              </a:spcBef>
              <a:buClr>
                <a:srgbClr val="FFFFFF"/>
              </a:buClr>
              <a:buSzPct val="100000"/>
              <a:buChar char="●"/>
            </a:pPr>
            <a:r>
              <a:rPr lang="zh-CN" sz="1800">
                <a:solidFill>
                  <a:srgbClr val="FFFFFF"/>
                </a:solidFill>
              </a:rPr>
              <a:t>There is a perception in the 4.2BSD user community that NFS is a de facto standard. </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25</a:t>
            </a:fld>
            <a:endParaRPr 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t>The Sun Network File System </a:t>
            </a:r>
          </a:p>
          <a:p>
            <a:pPr lvl="0" rtl="0">
              <a:spcBef>
                <a:spcPts val="0"/>
              </a:spcBef>
              <a:buNone/>
            </a:pPr>
            <a:endParaRPr/>
          </a:p>
        </p:txBody>
      </p:sp>
      <p:sp>
        <p:nvSpPr>
          <p:cNvPr id="258" name="Shape 258"/>
          <p:cNvSpPr txBox="1">
            <a:spLocks noGrp="1"/>
          </p:cNvSpPr>
          <p:nvPr>
            <p:ph type="body" idx="4294967295"/>
          </p:nvPr>
        </p:nvSpPr>
        <p:spPr>
          <a:xfrm>
            <a:off x="0" y="1281775"/>
            <a:ext cx="9060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NFS does not distinguish between client and server machines</a:t>
            </a:r>
          </a:p>
          <a:p>
            <a:pPr lvl="0" rtl="0">
              <a:spcBef>
                <a:spcPts val="800"/>
              </a:spcBef>
              <a:spcAft>
                <a:spcPts val="0"/>
              </a:spcAft>
              <a:buNone/>
            </a:pPr>
            <a:endParaRPr sz="3000">
              <a:solidFill>
                <a:srgbClr val="000000"/>
              </a:solidFill>
              <a:latin typeface="Arial"/>
              <a:ea typeface="Arial"/>
              <a:cs typeface="Arial"/>
              <a:sym typeface="Arial"/>
            </a:endParaRPr>
          </a:p>
          <a:p>
            <a:pPr lvl="0" rtl="0">
              <a:spcBef>
                <a:spcPts val="0"/>
              </a:spcBef>
              <a:buNone/>
            </a:pPr>
            <a:r>
              <a:rPr lang="zh-CN"/>
              <a:t>    </a:t>
            </a:r>
          </a:p>
        </p:txBody>
      </p:sp>
      <p:sp>
        <p:nvSpPr>
          <p:cNvPr id="259" name="Shape 259"/>
          <p:cNvSpPr txBox="1"/>
          <p:nvPr/>
        </p:nvSpPr>
        <p:spPr>
          <a:xfrm>
            <a:off x="0" y="2127475"/>
            <a:ext cx="7683900" cy="27909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rPr>
              <a:t>NFS caches inodes and individual pages of a file in memory. </a:t>
            </a:r>
          </a:p>
          <a:p>
            <a:pPr lvl="0" rtl="0">
              <a:spcBef>
                <a:spcPts val="0"/>
              </a:spcBef>
              <a:buNone/>
            </a:pPr>
            <a:endParaRPr sz="2400">
              <a:solidFill>
                <a:srgbClr val="FCE5CD"/>
              </a:solidFill>
            </a:endParaRPr>
          </a:p>
          <a:p>
            <a:pPr marL="457200" lvl="0" indent="-381000" rtl="0">
              <a:spcBef>
                <a:spcPts val="0"/>
              </a:spcBef>
              <a:buClr>
                <a:srgbClr val="FCE5CD"/>
              </a:buClr>
              <a:buSzPct val="100000"/>
              <a:buChar char="●"/>
            </a:pPr>
            <a:r>
              <a:rPr lang="zh-CN" sz="2400">
                <a:solidFill>
                  <a:srgbClr val="FCE5CD"/>
                </a:solidFill>
                <a:latin typeface="Roboto Slab"/>
                <a:ea typeface="Roboto Slab"/>
                <a:cs typeface="Roboto Slab"/>
                <a:sym typeface="Roboto Slab"/>
              </a:rPr>
              <a:t>Neither provides strict emulation of 4.2BSD semantics, nor the open/close action consistency of Andrew.</a:t>
            </a:r>
          </a:p>
          <a:p>
            <a:pPr lvl="0" rtl="0">
              <a:spcBef>
                <a:spcPts val="0"/>
              </a:spcBef>
              <a:buNone/>
            </a:pPr>
            <a:endParaRPr sz="2400">
              <a:solidFill>
                <a:srgbClr val="FCE5CD"/>
              </a:solidFill>
              <a:latin typeface="Roboto Slab"/>
              <a:ea typeface="Roboto Slab"/>
              <a:cs typeface="Roboto Slab"/>
              <a:sym typeface="Roboto Slab"/>
            </a:endParaRPr>
          </a:p>
          <a:p>
            <a:pPr lvl="0" rtl="0">
              <a:spcBef>
                <a:spcPts val="0"/>
              </a:spcBef>
              <a:buNone/>
            </a:pPr>
            <a:endParaRPr sz="1800">
              <a:solidFill>
                <a:srgbClr val="FFFFFF"/>
              </a:solidFill>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26</a:t>
            </a:fld>
            <a:endParaRPr 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Results of Comparison  </a:t>
            </a:r>
            <a:r>
              <a:rPr lang="zh-CN"/>
              <a:t> </a:t>
            </a:r>
          </a:p>
          <a:p>
            <a:pPr lvl="0" rtl="0">
              <a:spcBef>
                <a:spcPts val="0"/>
              </a:spcBef>
              <a:buNone/>
            </a:pPr>
            <a:endParaRPr/>
          </a:p>
        </p:txBody>
      </p:sp>
      <p:sp>
        <p:nvSpPr>
          <p:cNvPr id="265" name="Shape 265"/>
          <p:cNvSpPr txBox="1">
            <a:spLocks noGrp="1"/>
          </p:cNvSpPr>
          <p:nvPr>
            <p:ph type="body" idx="4294967295"/>
          </p:nvPr>
        </p:nvSpPr>
        <p:spPr>
          <a:xfrm>
            <a:off x="166875" y="778125"/>
            <a:ext cx="9060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Cold Cache set ：in which workstation caches were cleared before each trial</a:t>
            </a:r>
          </a:p>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Warm Cache set： in which caches were left unaltered.</a:t>
            </a:r>
          </a:p>
          <a:p>
            <a:pPr lvl="0" rtl="0">
              <a:spcBef>
                <a:spcPts val="0"/>
              </a:spcBef>
              <a:buNone/>
            </a:pPr>
            <a:r>
              <a:rPr lang="zh-CN">
                <a:solidFill>
                  <a:srgbClr val="FCE5CD"/>
                </a:solidFill>
              </a:rPr>
              <a:t>    </a:t>
            </a:r>
          </a:p>
        </p:txBody>
      </p:sp>
      <p:sp>
        <p:nvSpPr>
          <p:cNvPr id="266" name="Shape 266"/>
          <p:cNvSpPr txBox="1"/>
          <p:nvPr/>
        </p:nvSpPr>
        <p:spPr>
          <a:xfrm>
            <a:off x="166875" y="2177525"/>
            <a:ext cx="4951500" cy="27909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rPr>
              <a:t>NFS performs slightly better than Andrew at low loads, but its performance degrades rapidly with increasing load.</a:t>
            </a:r>
          </a:p>
          <a:p>
            <a:pPr lvl="0" rtl="0">
              <a:spcBef>
                <a:spcPts val="0"/>
              </a:spcBef>
              <a:buNone/>
            </a:pPr>
            <a:endParaRPr sz="1800">
              <a:solidFill>
                <a:srgbClr val="FFFFFF"/>
              </a:solidFill>
            </a:endParaRPr>
          </a:p>
        </p:txBody>
      </p:sp>
      <p:pic>
        <p:nvPicPr>
          <p:cNvPr id="267" name="Shape 267" descr="5.png"/>
          <p:cNvPicPr preferRelativeResize="0"/>
          <p:nvPr/>
        </p:nvPicPr>
        <p:blipFill>
          <a:blip r:embed="rId3">
            <a:alphaModFix amt="90000"/>
          </a:blip>
          <a:stretch>
            <a:fillRect/>
          </a:stretch>
        </p:blipFill>
        <p:spPr>
          <a:xfrm>
            <a:off x="5530875" y="2139999"/>
            <a:ext cx="3475524" cy="2865950"/>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27</a:t>
            </a:fld>
            <a:endParaRPr 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Results of Comparison  </a:t>
            </a:r>
            <a:r>
              <a:rPr lang="zh-CN"/>
              <a:t> </a:t>
            </a:r>
          </a:p>
          <a:p>
            <a:pPr lvl="0" rtl="0">
              <a:spcBef>
                <a:spcPts val="0"/>
              </a:spcBef>
              <a:buNone/>
            </a:pPr>
            <a:endParaRPr/>
          </a:p>
        </p:txBody>
      </p:sp>
      <p:sp>
        <p:nvSpPr>
          <p:cNvPr id="273" name="Shape 273"/>
          <p:cNvSpPr txBox="1">
            <a:spLocks noGrp="1"/>
          </p:cNvSpPr>
          <p:nvPr>
            <p:ph type="body" idx="4294967295"/>
          </p:nvPr>
        </p:nvSpPr>
        <p:spPr>
          <a:xfrm>
            <a:off x="166875" y="665475"/>
            <a:ext cx="9060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FFFFF"/>
                </a:solidFill>
                <a:latin typeface="Arial"/>
                <a:ea typeface="Arial"/>
                <a:cs typeface="Arial"/>
                <a:sym typeface="Arial"/>
              </a:rPr>
              <a:t>Caching and callback in Andrew result in having the time for these phases only slightly affected by load</a:t>
            </a:r>
          </a:p>
          <a:p>
            <a:pPr marL="457200" lvl="0" indent="-381000" rtl="0">
              <a:spcBef>
                <a:spcPts val="800"/>
              </a:spcBef>
              <a:spcAft>
                <a:spcPts val="0"/>
              </a:spcAft>
              <a:buClr>
                <a:srgbClr val="FCE5CD"/>
              </a:buClr>
              <a:buSzPct val="100000"/>
              <a:buFont typeface="Arial"/>
            </a:pPr>
            <a:r>
              <a:rPr lang="zh-CN" sz="2400">
                <a:solidFill>
                  <a:srgbClr val="FFFFFF"/>
                </a:solidFill>
                <a:latin typeface="Arial"/>
                <a:ea typeface="Arial"/>
                <a:cs typeface="Arial"/>
                <a:sym typeface="Arial"/>
              </a:rPr>
              <a:t> NFS lack of a disk cache and the need to check with the server on each file open cause it is more load dependent</a:t>
            </a:r>
          </a:p>
          <a:p>
            <a:pPr lvl="0" rtl="0">
              <a:spcBef>
                <a:spcPts val="0"/>
              </a:spcBef>
              <a:buNone/>
            </a:pPr>
            <a:r>
              <a:rPr lang="zh-CN">
                <a:solidFill>
                  <a:srgbClr val="FCE5CD"/>
                </a:solidFill>
              </a:rPr>
              <a:t>    </a:t>
            </a:r>
          </a:p>
        </p:txBody>
      </p:sp>
      <p:sp>
        <p:nvSpPr>
          <p:cNvPr id="274" name="Shape 274"/>
          <p:cNvSpPr txBox="1"/>
          <p:nvPr/>
        </p:nvSpPr>
        <p:spPr>
          <a:xfrm>
            <a:off x="0" y="2620875"/>
            <a:ext cx="3191100" cy="27909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FFFFF"/>
                </a:solidFill>
                <a:latin typeface="Roboto Slab"/>
                <a:ea typeface="Roboto Slab"/>
                <a:cs typeface="Roboto Slab"/>
                <a:sym typeface="Roboto Slab"/>
              </a:rPr>
              <a:t>Andrew well scales especially on ScanDirand ReadAllthan NFS</a:t>
            </a:r>
          </a:p>
        </p:txBody>
      </p:sp>
      <p:pic>
        <p:nvPicPr>
          <p:cNvPr id="275" name="Shape 275" descr="6.png"/>
          <p:cNvPicPr preferRelativeResize="0"/>
          <p:nvPr/>
        </p:nvPicPr>
        <p:blipFill>
          <a:blip r:embed="rId3">
            <a:alphaModFix amt="90000"/>
          </a:blip>
          <a:stretch>
            <a:fillRect/>
          </a:stretch>
        </p:blipFill>
        <p:spPr>
          <a:xfrm>
            <a:off x="6165200" y="2707811"/>
            <a:ext cx="2978799" cy="2475888"/>
          </a:xfrm>
          <a:prstGeom prst="rect">
            <a:avLst/>
          </a:prstGeom>
          <a:noFill/>
          <a:ln>
            <a:noFill/>
          </a:ln>
        </p:spPr>
      </p:pic>
      <p:pic>
        <p:nvPicPr>
          <p:cNvPr id="276" name="Shape 276" descr="7.png"/>
          <p:cNvPicPr preferRelativeResize="0"/>
          <p:nvPr/>
        </p:nvPicPr>
        <p:blipFill>
          <a:blip r:embed="rId4">
            <a:alphaModFix amt="90000"/>
          </a:blip>
          <a:stretch>
            <a:fillRect/>
          </a:stretch>
        </p:blipFill>
        <p:spPr>
          <a:xfrm>
            <a:off x="3191099" y="2707799"/>
            <a:ext cx="2870299" cy="2444749"/>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28</a:t>
            </a:fld>
            <a:endParaRPr 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CPU Utilization &amp; Disk Utilization  </a:t>
            </a:r>
            <a:r>
              <a:rPr lang="zh-CN"/>
              <a:t> </a:t>
            </a:r>
          </a:p>
          <a:p>
            <a:pPr lvl="0" rtl="0">
              <a:spcBef>
                <a:spcPts val="0"/>
              </a:spcBef>
              <a:buNone/>
            </a:pPr>
            <a:endParaRPr/>
          </a:p>
        </p:txBody>
      </p:sp>
      <p:sp>
        <p:nvSpPr>
          <p:cNvPr id="282" name="Shape 282"/>
          <p:cNvSpPr txBox="1">
            <a:spLocks noGrp="1"/>
          </p:cNvSpPr>
          <p:nvPr>
            <p:ph type="body" idx="4294967295"/>
          </p:nvPr>
        </p:nvSpPr>
        <p:spPr>
          <a:xfrm>
            <a:off x="166875" y="665475"/>
            <a:ext cx="4638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CE5CD"/>
                </a:solidFill>
                <a:latin typeface="Roboto Slab"/>
                <a:ea typeface="Roboto Slab"/>
                <a:cs typeface="Roboto Slab"/>
                <a:sym typeface="Roboto Slab"/>
              </a:rPr>
              <a:t>CPU utilization of NFS is much higher than AFS</a:t>
            </a:r>
          </a:p>
          <a:p>
            <a:pPr lvl="0" rtl="0">
              <a:spcBef>
                <a:spcPts val="0"/>
              </a:spcBef>
              <a:buNone/>
            </a:pPr>
            <a:endParaRPr>
              <a:solidFill>
                <a:srgbClr val="FCE5CD"/>
              </a:solidFill>
            </a:endParaRPr>
          </a:p>
        </p:txBody>
      </p:sp>
      <p:sp>
        <p:nvSpPr>
          <p:cNvPr id="283" name="Shape 283"/>
          <p:cNvSpPr txBox="1"/>
          <p:nvPr/>
        </p:nvSpPr>
        <p:spPr>
          <a:xfrm>
            <a:off x="4805475" y="595675"/>
            <a:ext cx="3992100" cy="1989900"/>
          </a:xfrm>
          <a:prstGeom prst="rect">
            <a:avLst/>
          </a:prstGeom>
          <a:noFill/>
          <a:ln>
            <a:noFill/>
          </a:ln>
        </p:spPr>
        <p:txBody>
          <a:bodyPr lIns="91425" tIns="91425" rIns="91425" bIns="91425" anchor="t" anchorCtr="0">
            <a:noAutofit/>
          </a:bodyPr>
          <a:lstStyle/>
          <a:p>
            <a:pPr marL="457200" lvl="0" indent="-381000" rtl="0">
              <a:lnSpc>
                <a:spcPct val="115000"/>
              </a:lnSpc>
              <a:spcBef>
                <a:spcPts val="800"/>
              </a:spcBef>
              <a:buClr>
                <a:srgbClr val="FCE5CD"/>
              </a:buClr>
              <a:buSzPct val="133333"/>
              <a:buFont typeface="Arial"/>
            </a:pPr>
            <a:r>
              <a:rPr lang="zh-CN" sz="1800">
                <a:solidFill>
                  <a:srgbClr val="FCE5CD"/>
                </a:solidFill>
                <a:latin typeface="Roboto Slab"/>
                <a:ea typeface="Roboto Slab"/>
                <a:cs typeface="Roboto Slab"/>
                <a:sym typeface="Roboto Slab"/>
              </a:rPr>
              <a:t>NFS used both disks on the server,users’ data disk  utilizations rising from about 9% at a load of 1 to nearly 95% at a load of 18 </a:t>
            </a:r>
          </a:p>
          <a:p>
            <a:pPr lvl="0" rtl="0">
              <a:lnSpc>
                <a:spcPct val="115000"/>
              </a:lnSpc>
              <a:spcBef>
                <a:spcPts val="0"/>
              </a:spcBef>
              <a:spcAft>
                <a:spcPts val="1600"/>
              </a:spcAft>
              <a:buNone/>
            </a:pPr>
            <a:r>
              <a:rPr lang="zh-CN" sz="1800">
                <a:solidFill>
                  <a:srgbClr val="FCE5CD"/>
                </a:solidFill>
                <a:latin typeface="Roboto"/>
                <a:ea typeface="Roboto"/>
                <a:cs typeface="Roboto"/>
                <a:sym typeface="Roboto"/>
              </a:rPr>
              <a:t>    </a:t>
            </a:r>
          </a:p>
          <a:p>
            <a:pPr lvl="0">
              <a:spcBef>
                <a:spcPts val="0"/>
              </a:spcBef>
              <a:buNone/>
            </a:pPr>
            <a:endParaRPr/>
          </a:p>
        </p:txBody>
      </p:sp>
      <p:pic>
        <p:nvPicPr>
          <p:cNvPr id="284" name="Shape 284" descr="8.png"/>
          <p:cNvPicPr preferRelativeResize="0"/>
          <p:nvPr/>
        </p:nvPicPr>
        <p:blipFill>
          <a:blip r:embed="rId3">
            <a:alphaModFix amt="90000"/>
          </a:blip>
          <a:stretch>
            <a:fillRect/>
          </a:stretch>
        </p:blipFill>
        <p:spPr>
          <a:xfrm>
            <a:off x="517255" y="2443050"/>
            <a:ext cx="3286394" cy="2700449"/>
          </a:xfrm>
          <a:prstGeom prst="rect">
            <a:avLst/>
          </a:prstGeom>
          <a:noFill/>
          <a:ln>
            <a:noFill/>
          </a:ln>
        </p:spPr>
      </p:pic>
      <p:pic>
        <p:nvPicPr>
          <p:cNvPr id="285" name="Shape 285" descr="9.png"/>
          <p:cNvPicPr preferRelativeResize="0"/>
          <p:nvPr/>
        </p:nvPicPr>
        <p:blipFill>
          <a:blip r:embed="rId4">
            <a:alphaModFix amt="90000"/>
          </a:blip>
          <a:stretch>
            <a:fillRect/>
          </a:stretch>
        </p:blipFill>
        <p:spPr>
          <a:xfrm>
            <a:off x="5306200" y="2443040"/>
            <a:ext cx="3237149" cy="2700459"/>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29</a:t>
            </a:fld>
            <a:endParaRPr 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Part 1</a:t>
            </a:r>
          </a:p>
        </p:txBody>
      </p:sp>
      <p:sp>
        <p:nvSpPr>
          <p:cNvPr id="77" name="Shape 7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txBox="1"/>
          <p:nvPr/>
        </p:nvSpPr>
        <p:spPr>
          <a:xfrm>
            <a:off x="678000" y="1931125"/>
            <a:ext cx="7788000" cy="2196300"/>
          </a:xfrm>
          <a:prstGeom prst="rect">
            <a:avLst/>
          </a:prstGeom>
          <a:noFill/>
          <a:ln>
            <a:noFill/>
          </a:ln>
        </p:spPr>
        <p:txBody>
          <a:bodyPr lIns="91425" tIns="91425" rIns="91425" bIns="91425" anchor="t" anchorCtr="0">
            <a:noAutofit/>
          </a:bodyPr>
          <a:lstStyle/>
          <a:p>
            <a:pPr lvl="0" rtl="0">
              <a:spcBef>
                <a:spcPts val="0"/>
              </a:spcBef>
              <a:buNone/>
            </a:pPr>
            <a:r>
              <a:rPr lang="zh-CN" sz="4800">
                <a:solidFill>
                  <a:schemeClr val="dk1"/>
                </a:solidFill>
                <a:latin typeface="Roboto Slab"/>
                <a:ea typeface="Roboto Slab"/>
                <a:cs typeface="Roboto Slab"/>
                <a:sym typeface="Roboto Slab"/>
              </a:rPr>
              <a:t>Andrew File System</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a:t>
            </a:fld>
            <a:endParaRPr 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Relative amount of Network Traffic  </a:t>
            </a:r>
            <a:r>
              <a:rPr lang="zh-CN"/>
              <a:t> </a:t>
            </a:r>
          </a:p>
          <a:p>
            <a:pPr lvl="0" rtl="0">
              <a:spcBef>
                <a:spcPts val="0"/>
              </a:spcBef>
              <a:buNone/>
            </a:pPr>
            <a:endParaRPr/>
          </a:p>
        </p:txBody>
      </p:sp>
      <p:sp>
        <p:nvSpPr>
          <p:cNvPr id="291" name="Shape 291"/>
          <p:cNvSpPr txBox="1">
            <a:spLocks noGrp="1"/>
          </p:cNvSpPr>
          <p:nvPr>
            <p:ph type="body" idx="4294967295"/>
          </p:nvPr>
        </p:nvSpPr>
        <p:spPr>
          <a:xfrm>
            <a:off x="0" y="1791800"/>
            <a:ext cx="4638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Arial"/>
            </a:pPr>
            <a:r>
              <a:rPr lang="zh-CN" sz="2400">
                <a:solidFill>
                  <a:srgbClr val="FCE5CD"/>
                </a:solidFill>
                <a:latin typeface="Arial"/>
                <a:ea typeface="Arial"/>
                <a:cs typeface="Arial"/>
                <a:sym typeface="Arial"/>
              </a:rPr>
              <a:t>NFS generates nearly three times as many packets as Andrew at a load of one.</a:t>
            </a:r>
          </a:p>
          <a:p>
            <a:pPr lvl="0" rtl="0">
              <a:spcBef>
                <a:spcPts val="0"/>
              </a:spcBef>
              <a:buNone/>
            </a:pPr>
            <a:endParaRPr sz="2400">
              <a:solidFill>
                <a:srgbClr val="FCE5CD"/>
              </a:solidFill>
            </a:endParaRPr>
          </a:p>
        </p:txBody>
      </p:sp>
      <p:pic>
        <p:nvPicPr>
          <p:cNvPr id="292" name="Shape 292" descr="10.png"/>
          <p:cNvPicPr preferRelativeResize="0"/>
          <p:nvPr/>
        </p:nvPicPr>
        <p:blipFill>
          <a:blip r:embed="rId3">
            <a:alphaModFix amt="90000"/>
          </a:blip>
          <a:stretch>
            <a:fillRect/>
          </a:stretch>
        </p:blipFill>
        <p:spPr>
          <a:xfrm>
            <a:off x="5230175" y="1791800"/>
            <a:ext cx="3638550" cy="3105150"/>
          </a:xfrm>
          <a:prstGeom prst="rect">
            <a:avLst/>
          </a:prstGeom>
          <a:noFill/>
          <a:ln>
            <a:noFill/>
          </a:ln>
        </p:spPr>
      </p:pic>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30</a:t>
            </a:fld>
            <a:endParaRPr 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Conclution </a:t>
            </a:r>
            <a:r>
              <a:rPr lang="zh-CN"/>
              <a:t> </a:t>
            </a:r>
          </a:p>
          <a:p>
            <a:pPr lvl="0" rtl="0">
              <a:spcBef>
                <a:spcPts val="0"/>
              </a:spcBef>
              <a:buNone/>
            </a:pPr>
            <a:endParaRPr/>
          </a:p>
        </p:txBody>
      </p:sp>
      <p:sp>
        <p:nvSpPr>
          <p:cNvPr id="298" name="Shape 298"/>
          <p:cNvSpPr txBox="1">
            <a:spLocks noGrp="1"/>
          </p:cNvSpPr>
          <p:nvPr>
            <p:ph type="body" idx="4294967295"/>
          </p:nvPr>
        </p:nvSpPr>
        <p:spPr>
          <a:xfrm>
            <a:off x="212750" y="953350"/>
            <a:ext cx="7896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Trebuchet MS"/>
                <a:ea typeface="Trebuchet MS"/>
                <a:cs typeface="Trebuchet MS"/>
                <a:sym typeface="Trebuchet MS"/>
              </a:rPr>
              <a:t>Andrew’s scaling characteristics are superior to those of NFS.</a:t>
            </a:r>
          </a:p>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Trebuchet MS"/>
                <a:ea typeface="Trebuchet MS"/>
                <a:cs typeface="Trebuchet MS"/>
                <a:sym typeface="Trebuchet MS"/>
              </a:rPr>
              <a:t>The improved scaling of Andrew is not achieved at the price of substantially poorer small-scale performance. </a:t>
            </a:r>
          </a:p>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Trebuchet MS"/>
                <a:ea typeface="Trebuchet MS"/>
                <a:cs typeface="Trebuchet MS"/>
                <a:sym typeface="Trebuchet MS"/>
              </a:rPr>
              <a:t>Andrew provides a well-defined consistency semantics, as well as support for security and operability. </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31</a:t>
            </a:fld>
            <a:endParaRPr 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r>
              <a:rPr lang="zh-CN"/>
              <a:t>Changes for Operability</a:t>
            </a:r>
            <a:r>
              <a:rPr lang="zh-CN">
                <a:solidFill>
                  <a:srgbClr val="FFFFFF"/>
                </a:solidFill>
              </a:rPr>
              <a:t>  </a:t>
            </a:r>
            <a:r>
              <a:rPr lang="zh-CN"/>
              <a:t> </a:t>
            </a:r>
          </a:p>
          <a:p>
            <a:pPr lvl="0" rtl="0">
              <a:spcBef>
                <a:spcPts val="0"/>
              </a:spcBef>
              <a:buNone/>
            </a:pPr>
            <a:endParaRPr/>
          </a:p>
        </p:txBody>
      </p:sp>
      <p:sp>
        <p:nvSpPr>
          <p:cNvPr id="304" name="Shape 304"/>
          <p:cNvSpPr txBox="1">
            <a:spLocks noGrp="1"/>
          </p:cNvSpPr>
          <p:nvPr>
            <p:ph type="body" idx="4294967295"/>
          </p:nvPr>
        </p:nvSpPr>
        <p:spPr>
          <a:xfrm>
            <a:off x="387900" y="1967025"/>
            <a:ext cx="7896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Roboto Slab"/>
                <a:ea typeface="Roboto Slab"/>
                <a:cs typeface="Roboto Slab"/>
                <a:sym typeface="Roboto Slab"/>
              </a:rPr>
              <a:t>Vice was constructed out of collections of files glued together by the 4.2BSD Mount mechanism.</a:t>
            </a:r>
          </a:p>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Roboto Slab"/>
                <a:ea typeface="Roboto Slab"/>
                <a:cs typeface="Roboto Slab"/>
                <a:sym typeface="Roboto Slab"/>
              </a:rPr>
              <a:t>The embedding of file location information in the file storage structure made movement of files across servers difficult. </a:t>
            </a:r>
          </a:p>
          <a:p>
            <a:pPr marL="457200" lvl="0" indent="-381000" rtl="0">
              <a:spcBef>
                <a:spcPts val="800"/>
              </a:spcBef>
              <a:spcAft>
                <a:spcPts val="0"/>
              </a:spcAft>
              <a:buClr>
                <a:srgbClr val="FCE5CD"/>
              </a:buClr>
              <a:buSzPct val="100000"/>
              <a:buFont typeface="Trebuchet MS"/>
              <a:buAutoNum type="arabicPeriod"/>
            </a:pPr>
            <a:r>
              <a:rPr lang="zh-CN" sz="2400">
                <a:solidFill>
                  <a:srgbClr val="FCE5CD"/>
                </a:solidFill>
                <a:latin typeface="Roboto Slab"/>
                <a:ea typeface="Roboto Slab"/>
                <a:cs typeface="Roboto Slab"/>
                <a:sym typeface="Roboto Slab"/>
              </a:rPr>
              <a:t>It was not possible to implement a quota system</a:t>
            </a:r>
            <a:r>
              <a:rPr lang="zh-CN" sz="2400">
                <a:solidFill>
                  <a:srgbClr val="FCE5CD"/>
                </a:solidFill>
                <a:latin typeface="Trebuchet MS"/>
                <a:ea typeface="Trebuchet MS"/>
                <a:cs typeface="Trebuchet MS"/>
                <a:sym typeface="Trebuchet MS"/>
              </a:rPr>
              <a:t> </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305" name="Shape 305"/>
          <p:cNvSpPr txBox="1"/>
          <p:nvPr/>
        </p:nvSpPr>
        <p:spPr>
          <a:xfrm>
            <a:off x="387900" y="876000"/>
            <a:ext cx="8272200" cy="876000"/>
          </a:xfrm>
          <a:prstGeom prst="rect">
            <a:avLst/>
          </a:prstGeom>
          <a:noFill/>
          <a:ln>
            <a:noFill/>
          </a:ln>
        </p:spPr>
        <p:txBody>
          <a:bodyPr lIns="91425" tIns="91425" rIns="91425" bIns="91425" anchor="t" anchorCtr="0">
            <a:noAutofit/>
          </a:bodyPr>
          <a:lstStyle/>
          <a:p>
            <a:pPr lvl="0">
              <a:spcBef>
                <a:spcPts val="0"/>
              </a:spcBef>
              <a:buNone/>
            </a:pPr>
            <a:r>
              <a:rPr lang="zh-CN" sz="2400">
                <a:solidFill>
                  <a:srgbClr val="FFFFFF"/>
                </a:solidFill>
              </a:rPr>
              <a:t>At the heart of the operability problems in the prototype was an inflexible mapping of Vice files to server disk storage.This mapping was deficient in a number of ways:</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32</a:t>
            </a:fld>
            <a:endParaRPr 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CHANGES FOR OPERABILITY  </a:t>
            </a:r>
            <a:r>
              <a:rPr lang="zh-CN"/>
              <a:t> </a:t>
            </a:r>
          </a:p>
          <a:p>
            <a:pPr lvl="0" rtl="0">
              <a:spcBef>
                <a:spcPts val="0"/>
              </a:spcBef>
              <a:buNone/>
            </a:pPr>
            <a:endParaRPr/>
          </a:p>
        </p:txBody>
      </p:sp>
      <p:sp>
        <p:nvSpPr>
          <p:cNvPr id="311" name="Shape 311"/>
          <p:cNvSpPr txBox="1">
            <a:spLocks noGrp="1"/>
          </p:cNvSpPr>
          <p:nvPr>
            <p:ph type="body" idx="4294967295"/>
          </p:nvPr>
        </p:nvSpPr>
        <p:spPr>
          <a:xfrm>
            <a:off x="212750" y="828200"/>
            <a:ext cx="7896600" cy="686100"/>
          </a:xfrm>
          <a:prstGeom prst="rect">
            <a:avLst/>
          </a:prstGeom>
        </p:spPr>
        <p:txBody>
          <a:bodyPr lIns="91425" tIns="91425" rIns="91425" bIns="91425" anchor="t" anchorCtr="0">
            <a:noAutofit/>
          </a:bodyPr>
          <a:lstStyle/>
          <a:p>
            <a:pPr lvl="0" rtl="0">
              <a:spcBef>
                <a:spcPts val="800"/>
              </a:spcBef>
              <a:spcAft>
                <a:spcPts val="0"/>
              </a:spcAft>
              <a:buNone/>
            </a:pPr>
            <a:r>
              <a:rPr lang="zh-CN" sz="2400">
                <a:solidFill>
                  <a:srgbClr val="FCE5CD"/>
                </a:solidFill>
                <a:latin typeface="Roboto Slab"/>
                <a:ea typeface="Roboto Slab"/>
                <a:cs typeface="Roboto Slab"/>
                <a:sym typeface="Roboto Slab"/>
              </a:rPr>
              <a:t>4.  The mechanisms for file location and for file replication were cumbersome because of the lack of well-defined consistency guarantees.</a:t>
            </a:r>
          </a:p>
          <a:p>
            <a:pPr lvl="0" rtl="0">
              <a:spcBef>
                <a:spcPts val="800"/>
              </a:spcBef>
              <a:spcAft>
                <a:spcPts val="0"/>
              </a:spcAft>
              <a:buNone/>
            </a:pPr>
            <a:endParaRPr sz="2400">
              <a:solidFill>
                <a:srgbClr val="FCE5CD"/>
              </a:solidFill>
              <a:latin typeface="Roboto Slab"/>
              <a:ea typeface="Roboto Slab"/>
              <a:cs typeface="Roboto Slab"/>
              <a:sym typeface="Roboto Slab"/>
            </a:endParaRPr>
          </a:p>
          <a:p>
            <a:pPr lvl="0" rtl="0">
              <a:spcBef>
                <a:spcPts val="800"/>
              </a:spcBef>
              <a:spcAft>
                <a:spcPts val="0"/>
              </a:spcAft>
              <a:buNone/>
            </a:pPr>
            <a:r>
              <a:rPr lang="zh-CN" sz="2400">
                <a:solidFill>
                  <a:srgbClr val="FCE5CD"/>
                </a:solidFill>
                <a:latin typeface="Roboto Slab"/>
                <a:ea typeface="Roboto Slab"/>
                <a:cs typeface="Roboto Slab"/>
                <a:sym typeface="Roboto Slab"/>
              </a:rPr>
              <a:t>5.  Standard utilities were used to create backup copies of the files in the system.</a:t>
            </a:r>
          </a:p>
          <a:p>
            <a:pPr lvl="0" rtl="0">
              <a:spcBef>
                <a:spcPts val="800"/>
              </a:spcBef>
              <a:spcAft>
                <a:spcPts val="0"/>
              </a:spcAft>
              <a:buNone/>
            </a:pPr>
            <a:endParaRPr sz="2400">
              <a:solidFill>
                <a:srgbClr val="FCE5CD"/>
              </a:solidFill>
              <a:latin typeface="Roboto Slab"/>
              <a:ea typeface="Roboto Slab"/>
              <a:cs typeface="Roboto Slab"/>
              <a:sym typeface="Roboto Slab"/>
            </a:endParaRPr>
          </a:p>
          <a:p>
            <a:pPr lvl="0" rtl="0">
              <a:spcBef>
                <a:spcPts val="800"/>
              </a:spcBef>
              <a:spcAft>
                <a:spcPts val="0"/>
              </a:spcAft>
              <a:buNone/>
            </a:pPr>
            <a:r>
              <a:rPr lang="zh-CN" sz="2400">
                <a:solidFill>
                  <a:srgbClr val="FCE5CD"/>
                </a:solidFill>
                <a:latin typeface="Roboto Slab"/>
                <a:ea typeface="Roboto Slab"/>
                <a:cs typeface="Roboto Slab"/>
                <a:sym typeface="Roboto Slab"/>
              </a:rPr>
              <a:t>6.  Backup was further complicated </a:t>
            </a:r>
            <a:r>
              <a:rPr lang="zh-CN" sz="2400">
                <a:solidFill>
                  <a:srgbClr val="FCE5CD"/>
                </a:solidFill>
                <a:latin typeface="Trebuchet MS"/>
                <a:ea typeface="Trebuchet MS"/>
                <a:cs typeface="Trebuchet MS"/>
                <a:sym typeface="Trebuchet MS"/>
              </a:rPr>
              <a:t> </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33</a:t>
            </a:fld>
            <a:endParaRPr 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CHANGES FOR OPERABILITY  </a:t>
            </a:r>
            <a:r>
              <a:rPr lang="zh-CN"/>
              <a:t> </a:t>
            </a:r>
          </a:p>
          <a:p>
            <a:pPr lvl="0" rtl="0">
              <a:spcBef>
                <a:spcPts val="0"/>
              </a:spcBef>
              <a:buNone/>
            </a:pPr>
            <a:endParaRPr/>
          </a:p>
        </p:txBody>
      </p:sp>
      <p:sp>
        <p:nvSpPr>
          <p:cNvPr id="317" name="Shape 317"/>
          <p:cNvSpPr txBox="1">
            <a:spLocks noGrp="1"/>
          </p:cNvSpPr>
          <p:nvPr>
            <p:ph type="body" idx="4294967295"/>
          </p:nvPr>
        </p:nvSpPr>
        <p:spPr>
          <a:xfrm>
            <a:off x="212750" y="828200"/>
            <a:ext cx="7896600" cy="686100"/>
          </a:xfrm>
          <a:prstGeom prst="rect">
            <a:avLst/>
          </a:prstGeom>
        </p:spPr>
        <p:txBody>
          <a:bodyPr lIns="91425" tIns="91425" rIns="91425" bIns="91425" anchor="t" anchorCtr="0">
            <a:noAutofit/>
          </a:bodyPr>
          <a:lstStyle/>
          <a:p>
            <a:pPr marL="457200" lvl="0" indent="-419100" rtl="0">
              <a:spcBef>
                <a:spcPts val="800"/>
              </a:spcBef>
              <a:spcAft>
                <a:spcPts val="0"/>
              </a:spcAft>
              <a:buClr>
                <a:srgbClr val="FCE5CD"/>
              </a:buClr>
              <a:buSzPct val="100000"/>
              <a:buFont typeface="Roboto Slab"/>
            </a:pPr>
            <a:r>
              <a:rPr lang="zh-CN" sz="3000">
                <a:solidFill>
                  <a:srgbClr val="FCE5CD"/>
                </a:solidFill>
                <a:latin typeface="Roboto Slab"/>
                <a:ea typeface="Roboto Slab"/>
                <a:cs typeface="Roboto Slab"/>
                <a:sym typeface="Roboto Slab"/>
              </a:rPr>
              <a:t>Volume</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318" name="Shape 318"/>
          <p:cNvSpPr txBox="1"/>
          <p:nvPr/>
        </p:nvSpPr>
        <p:spPr>
          <a:xfrm>
            <a:off x="387900" y="1651925"/>
            <a:ext cx="7683900" cy="2916000"/>
          </a:xfrm>
          <a:prstGeom prst="rect">
            <a:avLst/>
          </a:prstGeom>
          <a:noFill/>
          <a:ln>
            <a:noFill/>
          </a:ln>
        </p:spPr>
        <p:txBody>
          <a:bodyPr lIns="91425" tIns="91425" rIns="91425" bIns="91425" anchor="t" anchorCtr="0">
            <a:noAutofit/>
          </a:bodyPr>
          <a:lstStyle/>
          <a:p>
            <a:pPr marL="457200" lvl="0" indent="-381000" rtl="0">
              <a:spcBef>
                <a:spcPts val="0"/>
              </a:spcBef>
              <a:buClr>
                <a:srgbClr val="FFFFFF"/>
              </a:buClr>
              <a:buSzPct val="100000"/>
              <a:buChar char="●"/>
            </a:pPr>
            <a:r>
              <a:rPr lang="zh-CN" sz="2400">
                <a:solidFill>
                  <a:srgbClr val="FFFFFF"/>
                </a:solidFill>
              </a:rPr>
              <a:t>a collection of files forming a partial subtree of the Vice name space</a:t>
            </a:r>
          </a:p>
          <a:p>
            <a:pPr marL="457200" lvl="0" indent="-381000" rtl="0">
              <a:spcBef>
                <a:spcPts val="0"/>
              </a:spcBef>
              <a:buClr>
                <a:srgbClr val="FFFFFF"/>
              </a:buClr>
              <a:buSzPct val="100000"/>
              <a:buChar char="●"/>
            </a:pPr>
            <a:r>
              <a:rPr lang="zh-CN" sz="2400">
                <a:solidFill>
                  <a:srgbClr val="FFFFFF"/>
                </a:solidFill>
              </a:rPr>
              <a:t>glued together at Mount Points to form the complete name space.</a:t>
            </a:r>
          </a:p>
          <a:p>
            <a:pPr marL="457200" lvl="0" indent="-381000" rtl="0">
              <a:spcBef>
                <a:spcPts val="0"/>
              </a:spcBef>
              <a:buClr>
                <a:srgbClr val="FFFFFF"/>
              </a:buClr>
              <a:buSzPct val="100000"/>
              <a:buChar char="●"/>
            </a:pPr>
            <a:r>
              <a:rPr lang="zh-CN" sz="2400">
                <a:solidFill>
                  <a:srgbClr val="FFFFFF"/>
                </a:solidFill>
              </a:rPr>
              <a:t>a volume resides within a single disk partition on a server and may grow or shrink in size.</a:t>
            </a:r>
          </a:p>
          <a:p>
            <a:pPr marL="457200" lvl="0" indent="-381000">
              <a:spcBef>
                <a:spcPts val="0"/>
              </a:spcBef>
              <a:buClr>
                <a:srgbClr val="FFFFFF"/>
              </a:buClr>
              <a:buSzPct val="100000"/>
              <a:buChar char="●"/>
            </a:pPr>
            <a:r>
              <a:rPr lang="zh-CN" sz="2400">
                <a:solidFill>
                  <a:srgbClr val="FFFFFF"/>
                </a:solidFill>
              </a:rPr>
              <a:t>convenient to associate a separate volume with each user.</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34</a:t>
            </a:fld>
            <a:endParaRPr 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CHANGES FOR OPERABILITY  </a:t>
            </a:r>
            <a:r>
              <a:rPr lang="zh-CN"/>
              <a:t> </a:t>
            </a:r>
          </a:p>
          <a:p>
            <a:pPr lvl="0" rtl="0">
              <a:spcBef>
                <a:spcPts val="0"/>
              </a:spcBef>
              <a:buNone/>
            </a:pPr>
            <a:endParaRPr/>
          </a:p>
        </p:txBody>
      </p:sp>
      <p:sp>
        <p:nvSpPr>
          <p:cNvPr id="324" name="Shape 324"/>
          <p:cNvSpPr txBox="1">
            <a:spLocks noGrp="1"/>
          </p:cNvSpPr>
          <p:nvPr>
            <p:ph type="body" idx="4294967295"/>
          </p:nvPr>
        </p:nvSpPr>
        <p:spPr>
          <a:xfrm>
            <a:off x="212750" y="828200"/>
            <a:ext cx="7896600" cy="686100"/>
          </a:xfrm>
          <a:prstGeom prst="rect">
            <a:avLst/>
          </a:prstGeom>
        </p:spPr>
        <p:txBody>
          <a:bodyPr lIns="91425" tIns="91425" rIns="91425" bIns="91425" anchor="t" anchorCtr="0">
            <a:noAutofit/>
          </a:bodyPr>
          <a:lstStyle/>
          <a:p>
            <a:pPr marL="457200" lvl="0" indent="-419100" rtl="0">
              <a:spcBef>
                <a:spcPts val="800"/>
              </a:spcBef>
              <a:spcAft>
                <a:spcPts val="0"/>
              </a:spcAft>
              <a:buClr>
                <a:srgbClr val="FCE5CD"/>
              </a:buClr>
              <a:buSzPct val="100000"/>
              <a:buFont typeface="Roboto Slab"/>
            </a:pPr>
            <a:r>
              <a:rPr lang="zh-CN" sz="3000">
                <a:solidFill>
                  <a:srgbClr val="FCE5CD"/>
                </a:solidFill>
                <a:latin typeface="Roboto Slab"/>
                <a:ea typeface="Roboto Slab"/>
                <a:cs typeface="Roboto Slab"/>
                <a:sym typeface="Roboto Slab"/>
              </a:rPr>
              <a:t>Volume movement</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325" name="Shape 325"/>
          <p:cNvSpPr txBox="1"/>
          <p:nvPr/>
        </p:nvSpPr>
        <p:spPr>
          <a:xfrm>
            <a:off x="387900" y="1576850"/>
            <a:ext cx="7683900" cy="29160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FFFFFF"/>
              </a:buClr>
              <a:buSzPct val="100000"/>
              <a:buChar char="●"/>
            </a:pPr>
            <a:r>
              <a:rPr lang="zh-CN" sz="2400">
                <a:solidFill>
                  <a:srgbClr val="FFFFFF"/>
                </a:solidFill>
              </a:rPr>
              <a:t>Accomplished by creating a frozen copy-on-write snapshot of the volume called a Clone, shipping it to the new site, and regenerating the volume at the remote site</a:t>
            </a:r>
          </a:p>
          <a:p>
            <a:pPr lvl="0" rtl="0">
              <a:spcBef>
                <a:spcPts val="0"/>
              </a:spcBef>
              <a:buNone/>
            </a:pPr>
            <a:endParaRPr sz="2400">
              <a:solidFill>
                <a:srgbClr val="FFFFFF"/>
              </a:solidFill>
              <a:latin typeface="Roboto Slab"/>
              <a:ea typeface="Roboto Slab"/>
              <a:cs typeface="Roboto Slab"/>
              <a:sym typeface="Roboto Slab"/>
            </a:endParaRPr>
          </a:p>
          <a:p>
            <a:pPr marL="457200" lvl="0" indent="-381000" rtl="0">
              <a:spcBef>
                <a:spcPts val="0"/>
              </a:spcBef>
              <a:buClr>
                <a:srgbClr val="FFFFFF"/>
              </a:buClr>
              <a:buSzPct val="100000"/>
              <a:buChar char="●"/>
            </a:pPr>
            <a:r>
              <a:rPr lang="zh-CN" sz="2400">
                <a:solidFill>
                  <a:srgbClr val="FFFFFF"/>
                </a:solidFill>
                <a:latin typeface="Roboto Slab"/>
                <a:ea typeface="Roboto Slab"/>
                <a:cs typeface="Roboto Slab"/>
                <a:sym typeface="Roboto Slab"/>
              </a:rPr>
              <a:t>During movement, the volume location database is updated</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35</a:t>
            </a:fld>
            <a:endParaRPr 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CHANGES FOR OPERABILITY  </a:t>
            </a:r>
            <a:r>
              <a:rPr lang="zh-CN"/>
              <a:t> </a:t>
            </a:r>
          </a:p>
          <a:p>
            <a:pPr lvl="0" rtl="0">
              <a:spcBef>
                <a:spcPts val="0"/>
              </a:spcBef>
              <a:buNone/>
            </a:pPr>
            <a:endParaRPr/>
          </a:p>
        </p:txBody>
      </p:sp>
      <p:sp>
        <p:nvSpPr>
          <p:cNvPr id="331" name="Shape 331"/>
          <p:cNvSpPr txBox="1">
            <a:spLocks noGrp="1"/>
          </p:cNvSpPr>
          <p:nvPr>
            <p:ph type="body" idx="4294967295"/>
          </p:nvPr>
        </p:nvSpPr>
        <p:spPr>
          <a:xfrm>
            <a:off x="319100" y="828200"/>
            <a:ext cx="7896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Roboto Slab"/>
            </a:pPr>
            <a:r>
              <a:rPr lang="zh-CN" sz="2400">
                <a:solidFill>
                  <a:srgbClr val="FCE5CD"/>
                </a:solidFill>
                <a:latin typeface="Arial"/>
                <a:ea typeface="Arial"/>
                <a:cs typeface="Arial"/>
                <a:sym typeface="Arial"/>
              </a:rPr>
              <a:t>Quotas</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332" name="Shape 332"/>
          <p:cNvSpPr txBox="1"/>
          <p:nvPr/>
        </p:nvSpPr>
        <p:spPr>
          <a:xfrm>
            <a:off x="425450" y="1429275"/>
            <a:ext cx="7683900" cy="8886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Char char="●"/>
            </a:pPr>
            <a:r>
              <a:rPr lang="zh-CN" sz="1800">
                <a:solidFill>
                  <a:srgbClr val="FFFFFF"/>
                </a:solidFill>
              </a:rPr>
              <a:t>are implemented in this system on a per volume basis.</a:t>
            </a:r>
          </a:p>
        </p:txBody>
      </p:sp>
      <p:sp>
        <p:nvSpPr>
          <p:cNvPr id="333" name="Shape 333"/>
          <p:cNvSpPr txBox="1"/>
          <p:nvPr/>
        </p:nvSpPr>
        <p:spPr>
          <a:xfrm>
            <a:off x="319100" y="1779275"/>
            <a:ext cx="4079700" cy="686100"/>
          </a:xfrm>
          <a:prstGeom prst="rect">
            <a:avLst/>
          </a:prstGeom>
          <a:noFill/>
          <a:ln>
            <a:noFill/>
          </a:ln>
        </p:spPr>
        <p:txBody>
          <a:bodyPr lIns="91425" tIns="91425" rIns="91425" bIns="91425" anchor="t" anchorCtr="0">
            <a:noAutofit/>
          </a:bodyPr>
          <a:lstStyle/>
          <a:p>
            <a:pPr marL="457200" lvl="0" indent="-381000">
              <a:spcBef>
                <a:spcPts val="0"/>
              </a:spcBef>
              <a:buClr>
                <a:srgbClr val="FCE5CD"/>
              </a:buClr>
              <a:buSzPct val="100000"/>
              <a:buFont typeface="Roboto Slab"/>
              <a:buChar char="●"/>
            </a:pPr>
            <a:r>
              <a:rPr lang="zh-CN" sz="2400">
                <a:solidFill>
                  <a:srgbClr val="FCE5CD"/>
                </a:solidFill>
                <a:latin typeface="Roboto Slab"/>
                <a:ea typeface="Roboto Slab"/>
                <a:cs typeface="Roboto Slab"/>
                <a:sym typeface="Roboto Slab"/>
              </a:rPr>
              <a:t>Read-Only Replication  </a:t>
            </a:r>
          </a:p>
        </p:txBody>
      </p:sp>
      <p:sp>
        <p:nvSpPr>
          <p:cNvPr id="334" name="Shape 334"/>
          <p:cNvSpPr txBox="1"/>
          <p:nvPr/>
        </p:nvSpPr>
        <p:spPr>
          <a:xfrm>
            <a:off x="825975" y="2465375"/>
            <a:ext cx="6657900" cy="686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35" name="Shape 335"/>
          <p:cNvSpPr txBox="1"/>
          <p:nvPr/>
        </p:nvSpPr>
        <p:spPr>
          <a:xfrm>
            <a:off x="500575" y="2226425"/>
            <a:ext cx="6920700" cy="1164000"/>
          </a:xfrm>
          <a:prstGeom prst="rect">
            <a:avLst/>
          </a:prstGeom>
          <a:noFill/>
          <a:ln>
            <a:noFill/>
          </a:ln>
        </p:spPr>
        <p:txBody>
          <a:bodyPr lIns="91425" tIns="91425" rIns="91425" bIns="91425" anchor="t" anchorCtr="0">
            <a:noAutofit/>
          </a:bodyPr>
          <a:lstStyle/>
          <a:p>
            <a:pPr marL="457200" lvl="0" indent="-342900" rtl="0">
              <a:spcBef>
                <a:spcPts val="0"/>
              </a:spcBef>
              <a:buClr>
                <a:srgbClr val="FCE5CD"/>
              </a:buClr>
              <a:buSzPct val="100000"/>
              <a:buChar char="●"/>
            </a:pPr>
            <a:r>
              <a:rPr lang="zh-CN" sz="1800">
                <a:solidFill>
                  <a:srgbClr val="FCE5CD"/>
                </a:solidFill>
              </a:rPr>
              <a:t>i</a:t>
            </a:r>
            <a:r>
              <a:rPr lang="zh-CN" sz="1800">
                <a:solidFill>
                  <a:srgbClr val="F3F3F3"/>
                </a:solidFill>
              </a:rPr>
              <a:t>mproves availability and balances load.</a:t>
            </a:r>
          </a:p>
          <a:p>
            <a:pPr marL="457200" lvl="0" indent="-342900" rtl="0">
              <a:spcBef>
                <a:spcPts val="0"/>
              </a:spcBef>
              <a:buClr>
                <a:srgbClr val="F3F3F3"/>
              </a:buClr>
              <a:buSzPct val="100000"/>
              <a:buChar char="●"/>
            </a:pPr>
            <a:r>
              <a:rPr lang="zh-CN" sz="1800">
                <a:solidFill>
                  <a:srgbClr val="F3F3F3"/>
                </a:solidFill>
              </a:rPr>
              <a:t>No callbacks</a:t>
            </a:r>
          </a:p>
          <a:p>
            <a:pPr marL="457200" lvl="0" indent="-342900" rtl="0">
              <a:spcBef>
                <a:spcPts val="0"/>
              </a:spcBef>
              <a:buClr>
                <a:srgbClr val="F3F3F3"/>
              </a:buClr>
              <a:buSzPct val="100000"/>
              <a:buChar char="●"/>
            </a:pPr>
            <a:r>
              <a:rPr lang="zh-CN" sz="1800">
                <a:solidFill>
                  <a:srgbClr val="F3F3F3"/>
                </a:solidFill>
                <a:latin typeface="Roboto Slab"/>
                <a:ea typeface="Roboto Slab"/>
                <a:cs typeface="Roboto Slab"/>
                <a:sym typeface="Roboto Slab"/>
              </a:rPr>
              <a:t>The volume location database specifies the server containing the read-write copy of a volume and a list of read-only replication sites.  </a:t>
            </a:r>
          </a:p>
          <a:p>
            <a:pPr lvl="0">
              <a:spcBef>
                <a:spcPts val="0"/>
              </a:spcBef>
              <a:buNone/>
            </a:pPr>
            <a:endParaRPr sz="1800">
              <a:solidFill>
                <a:srgbClr val="F3F3F3"/>
              </a:solidFill>
            </a:endParaRPr>
          </a:p>
        </p:txBody>
      </p:sp>
      <p:sp>
        <p:nvSpPr>
          <p:cNvPr id="336" name="Shape 336"/>
          <p:cNvSpPr txBox="1"/>
          <p:nvPr/>
        </p:nvSpPr>
        <p:spPr>
          <a:xfrm>
            <a:off x="425450" y="3654250"/>
            <a:ext cx="4067400" cy="500700"/>
          </a:xfrm>
          <a:prstGeom prst="rect">
            <a:avLst/>
          </a:prstGeom>
          <a:noFill/>
          <a:ln>
            <a:noFill/>
          </a:ln>
        </p:spPr>
        <p:txBody>
          <a:bodyPr lIns="91425" tIns="91425" rIns="91425" bIns="91425" anchor="t" anchorCtr="0">
            <a:noAutofit/>
          </a:bodyPr>
          <a:lstStyle/>
          <a:p>
            <a:pPr marL="457200" lvl="0" indent="-381000">
              <a:spcBef>
                <a:spcPts val="0"/>
              </a:spcBef>
              <a:buClr>
                <a:srgbClr val="FCE5CD"/>
              </a:buClr>
              <a:buSzPct val="100000"/>
              <a:buChar char="●"/>
            </a:pPr>
            <a:r>
              <a:rPr lang="zh-CN" sz="2400">
                <a:solidFill>
                  <a:srgbClr val="FCE5CD"/>
                </a:solidFill>
              </a:rPr>
              <a:t>Backup</a:t>
            </a:r>
          </a:p>
        </p:txBody>
      </p:sp>
      <p:sp>
        <p:nvSpPr>
          <p:cNvPr id="337" name="Shape 337"/>
          <p:cNvSpPr txBox="1"/>
          <p:nvPr/>
        </p:nvSpPr>
        <p:spPr>
          <a:xfrm>
            <a:off x="503750" y="4154950"/>
            <a:ext cx="7527300" cy="588300"/>
          </a:xfrm>
          <a:prstGeom prst="rect">
            <a:avLst/>
          </a:prstGeom>
          <a:noFill/>
          <a:ln>
            <a:noFill/>
          </a:ln>
        </p:spPr>
        <p:txBody>
          <a:bodyPr lIns="91425" tIns="91425" rIns="91425" bIns="91425" anchor="t" anchorCtr="0">
            <a:noAutofit/>
          </a:bodyPr>
          <a:lstStyle/>
          <a:p>
            <a:pPr marL="457200" lvl="0" indent="-342900">
              <a:spcBef>
                <a:spcPts val="0"/>
              </a:spcBef>
              <a:buClr>
                <a:srgbClr val="FFFFFF"/>
              </a:buClr>
              <a:buSzPct val="100000"/>
              <a:buChar char="●"/>
            </a:pPr>
            <a:r>
              <a:rPr lang="zh-CN" sz="1800">
                <a:solidFill>
                  <a:srgbClr val="FFFFFF"/>
                </a:solidFill>
              </a:rPr>
              <a:t> creating a frozen snapshot of those files then transfers this clone to a staging machine from where it is dumped to tape.</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36</a:t>
            </a:fld>
            <a:endParaRPr 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idx="4294967295"/>
          </p:nvPr>
        </p:nvSpPr>
        <p:spPr>
          <a:xfrm>
            <a:off x="387900" y="595675"/>
            <a:ext cx="8368200" cy="6861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r>
              <a:rPr lang="zh-CN">
                <a:solidFill>
                  <a:srgbClr val="FFFFFF"/>
                </a:solidFill>
              </a:rPr>
              <a:t>Conclusion  </a:t>
            </a:r>
            <a:r>
              <a:rPr lang="zh-CN"/>
              <a:t> </a:t>
            </a:r>
          </a:p>
          <a:p>
            <a:pPr lvl="0" rtl="0">
              <a:spcBef>
                <a:spcPts val="0"/>
              </a:spcBef>
              <a:buNone/>
            </a:pPr>
            <a:endParaRPr/>
          </a:p>
        </p:txBody>
      </p:sp>
      <p:sp>
        <p:nvSpPr>
          <p:cNvPr id="343" name="Shape 343"/>
          <p:cNvSpPr txBox="1">
            <a:spLocks noGrp="1"/>
          </p:cNvSpPr>
          <p:nvPr>
            <p:ph type="body" idx="4294967295"/>
          </p:nvPr>
        </p:nvSpPr>
        <p:spPr>
          <a:xfrm>
            <a:off x="281550" y="1281775"/>
            <a:ext cx="7896600" cy="686100"/>
          </a:xfrm>
          <a:prstGeom prst="rect">
            <a:avLst/>
          </a:prstGeom>
        </p:spPr>
        <p:txBody>
          <a:bodyPr lIns="91425" tIns="91425" rIns="91425" bIns="91425" anchor="t" anchorCtr="0">
            <a:noAutofit/>
          </a:bodyPr>
          <a:lstStyle/>
          <a:p>
            <a:pPr marL="457200" lvl="0" indent="-381000" rtl="0">
              <a:spcBef>
                <a:spcPts val="800"/>
              </a:spcBef>
              <a:spcAft>
                <a:spcPts val="0"/>
              </a:spcAft>
              <a:buClr>
                <a:srgbClr val="FCE5CD"/>
              </a:buClr>
              <a:buSzPct val="100000"/>
              <a:buFont typeface="Roboto Slab"/>
            </a:pPr>
            <a:r>
              <a:rPr lang="zh-CN" sz="2400">
                <a:solidFill>
                  <a:srgbClr val="FCE5CD"/>
                </a:solidFill>
                <a:latin typeface="Arial"/>
                <a:ea typeface="Arial"/>
                <a:cs typeface="Arial"/>
                <a:sym typeface="Arial"/>
              </a:rPr>
              <a:t>Design changes in the Prototype Andrew File System improved scalability considerably</a:t>
            </a:r>
          </a:p>
          <a:p>
            <a:pPr lvl="0" rtl="0">
              <a:spcBef>
                <a:spcPts val="0"/>
              </a:spcBef>
              <a:buNone/>
            </a:pPr>
            <a:endParaRPr sz="2400">
              <a:solidFill>
                <a:srgbClr val="FCE5CD"/>
              </a:solidFill>
              <a:latin typeface="Trebuchet MS"/>
              <a:ea typeface="Trebuchet MS"/>
              <a:cs typeface="Trebuchet MS"/>
              <a:sym typeface="Trebuchet MS"/>
            </a:endParaRPr>
          </a:p>
        </p:txBody>
      </p:sp>
      <p:sp>
        <p:nvSpPr>
          <p:cNvPr id="344" name="Shape 344"/>
          <p:cNvSpPr txBox="1"/>
          <p:nvPr/>
        </p:nvSpPr>
        <p:spPr>
          <a:xfrm>
            <a:off x="281550" y="3112437"/>
            <a:ext cx="7683900" cy="888600"/>
          </a:xfrm>
          <a:prstGeom prst="rect">
            <a:avLst/>
          </a:prstGeom>
          <a:noFill/>
          <a:ln>
            <a:noFill/>
          </a:ln>
        </p:spPr>
        <p:txBody>
          <a:bodyPr lIns="91425" tIns="91425" rIns="91425" bIns="91425" anchor="t" anchorCtr="0">
            <a:noAutofit/>
          </a:bodyPr>
          <a:lstStyle/>
          <a:p>
            <a:pPr marL="457200" lvl="0" indent="-381000" rtl="0">
              <a:spcBef>
                <a:spcPts val="0"/>
              </a:spcBef>
              <a:buClr>
                <a:srgbClr val="FCE5CD"/>
              </a:buClr>
              <a:buSzPct val="100000"/>
              <a:buChar char="●"/>
            </a:pPr>
            <a:r>
              <a:rPr lang="zh-CN" sz="2400">
                <a:solidFill>
                  <a:srgbClr val="FCE5CD"/>
                </a:solidFill>
              </a:rPr>
              <a:t>Volumes provide a level of Operational Transparency that is not supported by any other file system</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37</a:t>
            </a:fld>
            <a:endParaRPr lang="zh-C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idx="4294967295"/>
          </p:nvPr>
        </p:nvSpPr>
        <p:spPr>
          <a:xfrm>
            <a:off x="2665575" y="2147500"/>
            <a:ext cx="8368200" cy="686100"/>
          </a:xfrm>
          <a:prstGeom prst="rect">
            <a:avLst/>
          </a:prstGeom>
        </p:spPr>
        <p:txBody>
          <a:bodyPr lIns="91425" tIns="91425" rIns="91425" bIns="91425" anchor="b" anchorCtr="0">
            <a:noAutofit/>
          </a:bodyPr>
          <a:lstStyle/>
          <a:p>
            <a:pPr lvl="0" rtl="0">
              <a:spcBef>
                <a:spcPts val="0"/>
              </a:spcBef>
              <a:buNone/>
            </a:pPr>
            <a:endParaRPr sz="4800"/>
          </a:p>
          <a:p>
            <a:pPr lvl="0" rtl="0">
              <a:spcBef>
                <a:spcPts val="0"/>
              </a:spcBef>
              <a:buNone/>
            </a:pPr>
            <a:r>
              <a:rPr lang="zh-CN" sz="4800">
                <a:solidFill>
                  <a:srgbClr val="FFFFFF"/>
                </a:solidFill>
              </a:rPr>
              <a:t> </a:t>
            </a:r>
            <a:r>
              <a:rPr lang="zh-CN" sz="4800"/>
              <a:t> </a:t>
            </a:r>
          </a:p>
          <a:p>
            <a:pPr lvl="0" rtl="0">
              <a:spcBef>
                <a:spcPts val="0"/>
              </a:spcBef>
              <a:buNone/>
            </a:pPr>
            <a:r>
              <a:rPr lang="zh-CN" sz="4800"/>
              <a:t>Thank you</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38</a:t>
            </a:fld>
            <a:endParaRPr 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What is Distributed File System</a:t>
            </a:r>
          </a:p>
        </p:txBody>
      </p:sp>
      <p:sp>
        <p:nvSpPr>
          <p:cNvPr id="84" name="Shape 8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406400" rtl="0">
              <a:spcBef>
                <a:spcPts val="0"/>
              </a:spcBef>
              <a:buClr>
                <a:srgbClr val="000000"/>
              </a:buClr>
              <a:buSzPct val="100000"/>
              <a:buFont typeface="Arial"/>
            </a:pPr>
            <a:r>
              <a:rPr lang="zh-CN" sz="2800">
                <a:solidFill>
                  <a:srgbClr val="000000"/>
                </a:solidFill>
                <a:latin typeface="Arial"/>
                <a:ea typeface="Arial"/>
                <a:cs typeface="Arial"/>
                <a:sym typeface="Arial"/>
              </a:rPr>
              <a:t>A distributed implementation of a file system, where multiple users share files and storage resources.</a:t>
            </a:r>
          </a:p>
          <a:p>
            <a:pPr marL="457200" lvl="0" indent="-406400" rtl="0">
              <a:spcBef>
                <a:spcPts val="700"/>
              </a:spcBef>
              <a:spcAft>
                <a:spcPts val="0"/>
              </a:spcAft>
              <a:buClr>
                <a:srgbClr val="000000"/>
              </a:buClr>
              <a:buSzPct val="100000"/>
              <a:buFont typeface="Arial"/>
            </a:pPr>
            <a:r>
              <a:rPr lang="zh-CN" sz="2800">
                <a:solidFill>
                  <a:srgbClr val="000000"/>
                </a:solidFill>
                <a:latin typeface="Arial"/>
                <a:ea typeface="Arial"/>
                <a:cs typeface="Arial"/>
                <a:sym typeface="Arial"/>
              </a:rPr>
              <a:t>Overall storage space managed by a DFS is composed of different, remotely located, smaller storage spaces</a:t>
            </a:r>
          </a:p>
          <a:p>
            <a:pPr lvl="0">
              <a:spcBef>
                <a:spcPts val="0"/>
              </a:spcBef>
              <a:buNone/>
            </a:pPr>
            <a:endParaRPr sz="2800">
              <a:solidFill>
                <a:srgbClr val="000000"/>
              </a:solidFill>
              <a:latin typeface="Arial"/>
              <a:ea typeface="Arial"/>
              <a:cs typeface="Arial"/>
              <a:sym typeface="Arial"/>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4</a:t>
            </a:fld>
            <a:endParaRPr 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Caching in DFS</a:t>
            </a:r>
          </a:p>
        </p:txBody>
      </p:sp>
      <p:sp>
        <p:nvSpPr>
          <p:cNvPr id="90" name="Shape 9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81000">
              <a:spcBef>
                <a:spcPts val="700"/>
              </a:spcBef>
              <a:spcAft>
                <a:spcPts val="0"/>
              </a:spcAft>
              <a:buSzPct val="100000"/>
              <a:buFont typeface="Arial"/>
            </a:pPr>
            <a:r>
              <a:rPr lang="zh-CN" sz="2400">
                <a:solidFill>
                  <a:srgbClr val="000000"/>
                </a:solidFill>
                <a:latin typeface="Arial"/>
                <a:ea typeface="Arial"/>
                <a:cs typeface="Arial"/>
                <a:sym typeface="Arial"/>
              </a:rPr>
              <a:t>Retaining most recently accessed disk blocks.</a:t>
            </a:r>
          </a:p>
          <a:p>
            <a:pPr marL="457200" lvl="0" indent="-381000" rtl="0">
              <a:spcBef>
                <a:spcPts val="700"/>
              </a:spcBef>
              <a:spcAft>
                <a:spcPts val="0"/>
              </a:spcAft>
              <a:buSzPct val="100000"/>
              <a:buFont typeface="Arial"/>
            </a:pPr>
            <a:r>
              <a:rPr lang="zh-CN" sz="2400">
                <a:solidFill>
                  <a:srgbClr val="000000"/>
                </a:solidFill>
                <a:latin typeface="Arial"/>
                <a:ea typeface="Arial"/>
                <a:cs typeface="Arial"/>
                <a:sym typeface="Arial"/>
              </a:rPr>
              <a:t>Repeated accesses to a block in cache can be handled without involving the disk.</a:t>
            </a:r>
          </a:p>
          <a:p>
            <a:pPr lvl="0">
              <a:spcBef>
                <a:spcPts val="700"/>
              </a:spcBef>
              <a:spcAft>
                <a:spcPts val="0"/>
              </a:spcAft>
              <a:buNone/>
            </a:pPr>
            <a:r>
              <a:rPr lang="zh-CN" sz="3200">
                <a:solidFill>
                  <a:srgbClr val="000000"/>
                </a:solidFill>
                <a:latin typeface="Arial"/>
                <a:ea typeface="Arial"/>
                <a:cs typeface="Arial"/>
                <a:sym typeface="Arial"/>
              </a:rPr>
              <a:t>             </a:t>
            </a:r>
            <a:r>
              <a:rPr lang="zh-CN" sz="2400">
                <a:solidFill>
                  <a:srgbClr val="000000"/>
                </a:solidFill>
                <a:latin typeface="Arial"/>
                <a:ea typeface="Arial"/>
                <a:cs typeface="Arial"/>
                <a:sym typeface="Arial"/>
              </a:rPr>
              <a:t>Reduce network traffic and server contention</a:t>
            </a:r>
          </a:p>
          <a:p>
            <a:pPr lvl="0">
              <a:spcBef>
                <a:spcPts val="0"/>
              </a:spcBef>
              <a:buNone/>
            </a:pPr>
            <a:endParaRPr/>
          </a:p>
        </p:txBody>
      </p:sp>
      <p:sp>
        <p:nvSpPr>
          <p:cNvPr id="91" name="Shape 91"/>
          <p:cNvSpPr/>
          <p:nvPr/>
        </p:nvSpPr>
        <p:spPr>
          <a:xfrm>
            <a:off x="839200" y="3074300"/>
            <a:ext cx="1019700" cy="3585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5</a:t>
            </a:fld>
            <a:endParaRPr 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Andrew File System</a:t>
            </a:r>
          </a:p>
        </p:txBody>
      </p:sp>
      <p:sp>
        <p:nvSpPr>
          <p:cNvPr id="97" name="Shape 9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81000" rtl="0">
              <a:spcBef>
                <a:spcPts val="800"/>
              </a:spcBef>
              <a:spcAft>
                <a:spcPts val="0"/>
              </a:spcAft>
              <a:buSzPct val="100000"/>
              <a:buChar char="●"/>
            </a:pPr>
            <a:r>
              <a:rPr lang="zh-CN" sz="2400">
                <a:solidFill>
                  <a:srgbClr val="000000"/>
                </a:solidFill>
                <a:latin typeface="Arial"/>
                <a:ea typeface="Arial"/>
                <a:cs typeface="Arial"/>
                <a:sym typeface="Arial"/>
              </a:rPr>
              <a:t>Developed at CMU since 1983</a:t>
            </a:r>
          </a:p>
          <a:p>
            <a:pPr marL="457200" lvl="0" indent="-381000" rtl="0">
              <a:spcBef>
                <a:spcPts val="800"/>
              </a:spcBef>
              <a:spcAft>
                <a:spcPts val="0"/>
              </a:spcAft>
              <a:buSzPct val="100000"/>
              <a:buChar char="●"/>
            </a:pPr>
            <a:r>
              <a:rPr lang="zh-CN" sz="2400">
                <a:solidFill>
                  <a:srgbClr val="000000"/>
                </a:solidFill>
                <a:latin typeface="Arial"/>
                <a:ea typeface="Arial"/>
                <a:cs typeface="Arial"/>
                <a:sym typeface="Arial"/>
              </a:rPr>
              <a:t>Client-server model</a:t>
            </a:r>
          </a:p>
          <a:p>
            <a:pPr marL="457200" lvl="0" indent="-381000" rtl="0">
              <a:spcBef>
                <a:spcPts val="800"/>
              </a:spcBef>
              <a:spcAft>
                <a:spcPts val="0"/>
              </a:spcAft>
              <a:buSzPct val="100000"/>
              <a:buChar char="●"/>
            </a:pPr>
            <a:r>
              <a:rPr lang="zh-CN" sz="2400">
                <a:solidFill>
                  <a:srgbClr val="000000"/>
                </a:solidFill>
                <a:latin typeface="Arial"/>
                <a:ea typeface="Arial"/>
                <a:cs typeface="Arial"/>
                <a:sym typeface="Arial"/>
              </a:rPr>
              <a:t>Key software: Vice and Venus</a:t>
            </a:r>
          </a:p>
          <a:p>
            <a:pPr marL="457200" lvl="0" indent="-381000" rtl="0">
              <a:spcBef>
                <a:spcPts val="800"/>
              </a:spcBef>
              <a:spcAft>
                <a:spcPts val="0"/>
              </a:spcAft>
              <a:buSzPct val="100000"/>
              <a:buChar char="●"/>
            </a:pPr>
            <a:r>
              <a:rPr lang="zh-CN" sz="2400" b="1">
                <a:solidFill>
                  <a:srgbClr val="000000"/>
                </a:solidFill>
                <a:latin typeface="Arial"/>
                <a:ea typeface="Arial"/>
                <a:cs typeface="Arial"/>
                <a:sym typeface="Arial"/>
              </a:rPr>
              <a:t>Goal</a:t>
            </a:r>
            <a:r>
              <a:rPr lang="zh-CN" sz="2400">
                <a:solidFill>
                  <a:srgbClr val="000000"/>
                </a:solidFill>
                <a:latin typeface="Arial"/>
                <a:ea typeface="Arial"/>
                <a:cs typeface="Arial"/>
                <a:sym typeface="Arial"/>
              </a:rPr>
              <a:t>: high scalability (5,000-10,000 workstations)</a:t>
            </a:r>
          </a:p>
          <a:p>
            <a:pPr marL="457200" lvl="0" indent="-381000" rtl="0">
              <a:spcBef>
                <a:spcPts val="800"/>
              </a:spcBef>
              <a:spcAft>
                <a:spcPts val="0"/>
              </a:spcAft>
              <a:buClr>
                <a:srgbClr val="000000"/>
              </a:buClr>
              <a:buSzPct val="100000"/>
              <a:buFont typeface="Arial"/>
              <a:buChar char="●"/>
            </a:pPr>
            <a:r>
              <a:rPr lang="zh-CN" sz="2400">
                <a:solidFill>
                  <a:srgbClr val="000000"/>
                </a:solidFill>
                <a:latin typeface="Arial"/>
                <a:ea typeface="Arial"/>
                <a:cs typeface="Arial"/>
                <a:sym typeface="Arial"/>
              </a:rPr>
              <a:t>4.2 BSD</a:t>
            </a:r>
          </a:p>
          <a:p>
            <a:pPr lvl="0" rtl="0">
              <a:spcBef>
                <a:spcPts val="800"/>
              </a:spcBef>
              <a:spcAft>
                <a:spcPts val="0"/>
              </a:spcAft>
              <a:buNone/>
            </a:pPr>
            <a:endParaRPr sz="2400">
              <a:solidFill>
                <a:srgbClr val="000000"/>
              </a:solidFill>
              <a:latin typeface="Arial"/>
              <a:ea typeface="Arial"/>
              <a:cs typeface="Arial"/>
              <a:sym typeface="Arial"/>
            </a:endParaRPr>
          </a:p>
          <a:p>
            <a:pPr lvl="0" rtl="0">
              <a:spcBef>
                <a:spcPts val="0"/>
              </a:spcBef>
              <a:buNone/>
            </a:pPr>
            <a:r>
              <a:rPr lang="zh-CN"/>
              <a:t>    </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6</a:t>
            </a:fld>
            <a:endParaRPr 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Prototype of AFS</a:t>
            </a:r>
          </a:p>
        </p:txBody>
      </p:sp>
      <p:sp>
        <p:nvSpPr>
          <p:cNvPr id="103" name="Shape 10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sz="1400">
              <a:solidFill>
                <a:srgbClr val="000000"/>
              </a:solidFill>
              <a:latin typeface="Arial"/>
              <a:ea typeface="Arial"/>
              <a:cs typeface="Arial"/>
              <a:sym typeface="Arial"/>
            </a:endParaRPr>
          </a:p>
        </p:txBody>
      </p:sp>
      <p:pic>
        <p:nvPicPr>
          <p:cNvPr id="104" name="Shape 104"/>
          <p:cNvPicPr preferRelativeResize="0"/>
          <p:nvPr/>
        </p:nvPicPr>
        <p:blipFill>
          <a:blip r:embed="rId3">
            <a:alphaModFix/>
          </a:blip>
          <a:stretch>
            <a:fillRect/>
          </a:stretch>
        </p:blipFill>
        <p:spPr>
          <a:xfrm>
            <a:off x="174999" y="1144125"/>
            <a:ext cx="4608674" cy="3868299"/>
          </a:xfrm>
          <a:prstGeom prst="rect">
            <a:avLst/>
          </a:prstGeom>
          <a:noFill/>
          <a:ln>
            <a:noFill/>
          </a:ln>
        </p:spPr>
      </p:pic>
      <p:sp>
        <p:nvSpPr>
          <p:cNvPr id="105" name="Shape 105"/>
          <p:cNvSpPr txBox="1"/>
          <p:nvPr/>
        </p:nvSpPr>
        <p:spPr>
          <a:xfrm>
            <a:off x="4909400" y="1144125"/>
            <a:ext cx="4177200" cy="3505500"/>
          </a:xfrm>
          <a:prstGeom prst="rect">
            <a:avLst/>
          </a:prstGeom>
          <a:noFill/>
          <a:ln>
            <a:noFill/>
          </a:ln>
        </p:spPr>
        <p:txBody>
          <a:bodyPr lIns="91425" tIns="91425" rIns="91425" bIns="91425" anchor="t" anchorCtr="0">
            <a:noAutofit/>
          </a:bodyPr>
          <a:lstStyle/>
          <a:p>
            <a:pPr lvl="0">
              <a:spcBef>
                <a:spcPts val="0"/>
              </a:spcBef>
              <a:buNone/>
            </a:pPr>
            <a:r>
              <a:rPr lang="zh-CN"/>
              <a:t>Vice (Server) : </a:t>
            </a:r>
          </a:p>
          <a:p>
            <a:pPr marL="457200" lvl="0" indent="-228600">
              <a:spcBef>
                <a:spcPts val="0"/>
              </a:spcBef>
              <a:buChar char="●"/>
            </a:pPr>
            <a:r>
              <a:rPr lang="zh-CN"/>
              <a:t>A set of trusted servers, collectively called Vice</a:t>
            </a:r>
          </a:p>
          <a:p>
            <a:pPr marL="457200" lvl="0" indent="-228600">
              <a:spcBef>
                <a:spcPts val="0"/>
              </a:spcBef>
              <a:buChar char="●"/>
            </a:pPr>
            <a:r>
              <a:rPr lang="zh-CN"/>
              <a:t>A Vice process dedicated to each Venus client </a:t>
            </a:r>
          </a:p>
          <a:p>
            <a:pPr lvl="0">
              <a:spcBef>
                <a:spcPts val="0"/>
              </a:spcBef>
              <a:buNone/>
            </a:pPr>
            <a:endParaRPr/>
          </a:p>
          <a:p>
            <a:pPr lvl="0">
              <a:spcBef>
                <a:spcPts val="0"/>
              </a:spcBef>
              <a:buNone/>
            </a:pPr>
            <a:r>
              <a:rPr lang="zh-CN"/>
              <a:t>Venus (Client) : </a:t>
            </a:r>
          </a:p>
          <a:p>
            <a:pPr marL="457200" lvl="0" indent="-228600" rtl="0">
              <a:spcBef>
                <a:spcPts val="0"/>
              </a:spcBef>
              <a:buChar char="●"/>
            </a:pPr>
            <a:r>
              <a:rPr lang="zh-CN"/>
              <a:t>The user-level process which caches files from Vices and stores modified copies of files back on the servers they came from</a:t>
            </a:r>
          </a:p>
          <a:p>
            <a:pPr marL="457200" lvl="0" indent="-228600" rtl="0">
              <a:spcBef>
                <a:spcPts val="0"/>
              </a:spcBef>
              <a:buChar char="●"/>
            </a:pPr>
            <a:r>
              <a:rPr lang="zh-CN"/>
              <a:t>Contacts Vice only when a file is opened or closed </a:t>
            </a:r>
          </a:p>
          <a:p>
            <a:pPr marL="457200" lvl="0" indent="-228600">
              <a:spcBef>
                <a:spcPts val="0"/>
              </a:spcBef>
              <a:buChar char="●"/>
            </a:pPr>
            <a:r>
              <a:rPr lang="zh-CN"/>
              <a:t>Reading and writing are performed directly on the cached copy(client side)</a:t>
            </a:r>
          </a:p>
          <a:p>
            <a:pPr lvl="0">
              <a:spcBef>
                <a:spcPts val="0"/>
              </a:spcBef>
              <a:buNone/>
            </a:pPr>
            <a:endParaRPr/>
          </a:p>
          <a:p>
            <a:pPr lvl="0">
              <a:spcBef>
                <a:spcPts val="0"/>
              </a:spcBef>
              <a:buNone/>
            </a:pPr>
            <a:endParaRP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7</a:t>
            </a:fld>
            <a:endParaRPr 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zh-CN"/>
              <a:t>Prototype of AFS (cont’d)</a:t>
            </a:r>
          </a:p>
        </p:txBody>
      </p:sp>
      <p:sp>
        <p:nvSpPr>
          <p:cNvPr id="111" name="Shape 11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txBox="1"/>
          <p:nvPr/>
        </p:nvSpPr>
        <p:spPr>
          <a:xfrm>
            <a:off x="3069150" y="1489825"/>
            <a:ext cx="5087700" cy="25257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zh-CN" sz="1800"/>
              <a:t>Data and associated Vice status informatin were stored in separate files.</a:t>
            </a:r>
          </a:p>
          <a:p>
            <a:pPr marL="457200" lvl="0" indent="-342900" rtl="0">
              <a:spcBef>
                <a:spcPts val="0"/>
              </a:spcBef>
              <a:buSzPct val="100000"/>
              <a:buChar char="●"/>
            </a:pPr>
            <a:r>
              <a:rPr lang="zh-CN" sz="1800"/>
              <a:t>Each server contained a directory hierarchy mirroring the structure of the Vice files stored on it.</a:t>
            </a:r>
          </a:p>
          <a:p>
            <a:pPr marL="457200" lvl="0" indent="-342900" rtl="0">
              <a:spcBef>
                <a:spcPts val="0"/>
              </a:spcBef>
              <a:buSzPct val="100000"/>
              <a:buChar char="●"/>
            </a:pPr>
            <a:r>
              <a:rPr lang="zh-CN" sz="1800"/>
              <a:t>.admin: store Vice file status information</a:t>
            </a:r>
          </a:p>
          <a:p>
            <a:pPr marL="457200" lvl="0" indent="-342900" rtl="0">
              <a:spcBef>
                <a:spcPts val="0"/>
              </a:spcBef>
              <a:buSzPct val="100000"/>
              <a:buChar char="●"/>
            </a:pPr>
            <a:r>
              <a:rPr lang="zh-CN" sz="1800"/>
              <a:t>Stub: represent portions of the Vice name space located on other servers.</a:t>
            </a:r>
          </a:p>
          <a:p>
            <a:pPr marL="457200" lvl="0" indent="-342900" rtl="0">
              <a:spcBef>
                <a:spcPts val="0"/>
              </a:spcBef>
              <a:buSzPct val="100000"/>
              <a:buChar char="●"/>
            </a:pPr>
            <a:r>
              <a:rPr lang="zh-CN" sz="1800"/>
              <a:t>If a file were not on a server, the search for its name would end in a stub directory</a:t>
            </a:r>
          </a:p>
          <a:p>
            <a:pPr marL="457200" lvl="0" indent="-342900" rtl="0">
              <a:spcBef>
                <a:spcPts val="0"/>
              </a:spcBef>
              <a:buSzPct val="100000"/>
              <a:buChar char="●"/>
            </a:pPr>
            <a:r>
              <a:rPr lang="zh-CN" sz="1800"/>
              <a:t>Vice- Venus interface named files by their full pathname</a:t>
            </a:r>
          </a:p>
        </p:txBody>
      </p:sp>
      <p:sp>
        <p:nvSpPr>
          <p:cNvPr id="113" name="Shape 113"/>
          <p:cNvSpPr txBox="1"/>
          <p:nvPr/>
        </p:nvSpPr>
        <p:spPr>
          <a:xfrm>
            <a:off x="1982175" y="3169350"/>
            <a:ext cx="641100" cy="257700"/>
          </a:xfrm>
          <a:prstGeom prst="rect">
            <a:avLst/>
          </a:prstGeom>
          <a:noFill/>
          <a:ln>
            <a:noFill/>
          </a:ln>
        </p:spPr>
        <p:txBody>
          <a:bodyPr lIns="91425" tIns="91425" rIns="91425" bIns="91425" anchor="t" anchorCtr="0">
            <a:noAutofit/>
          </a:bodyPr>
          <a:lstStyle/>
          <a:p>
            <a:pPr lvl="0">
              <a:spcBef>
                <a:spcPts val="0"/>
              </a:spcBef>
              <a:buNone/>
            </a:pPr>
            <a:r>
              <a:rPr lang="zh-CN"/>
              <a:t>Stub</a:t>
            </a:r>
          </a:p>
        </p:txBody>
      </p:sp>
      <p:pic>
        <p:nvPicPr>
          <p:cNvPr id="114" name="Shape 114"/>
          <p:cNvPicPr preferRelativeResize="0"/>
          <p:nvPr/>
        </p:nvPicPr>
        <p:blipFill>
          <a:blip r:embed="rId3">
            <a:alphaModFix/>
          </a:blip>
          <a:stretch>
            <a:fillRect/>
          </a:stretch>
        </p:blipFill>
        <p:spPr>
          <a:xfrm>
            <a:off x="432700" y="1571212"/>
            <a:ext cx="2636449" cy="3274725"/>
          </a:xfrm>
          <a:prstGeom prst="rect">
            <a:avLst/>
          </a:prstGeom>
          <a:noFill/>
          <a:ln>
            <a:noFill/>
          </a:ln>
        </p:spPr>
      </p:pic>
      <p:sp>
        <p:nvSpPr>
          <p:cNvPr id="115" name="Shape 115"/>
          <p:cNvSpPr txBox="1"/>
          <p:nvPr/>
        </p:nvSpPr>
        <p:spPr>
          <a:xfrm>
            <a:off x="1735650" y="3219975"/>
            <a:ext cx="641100" cy="257700"/>
          </a:xfrm>
          <a:prstGeom prst="rect">
            <a:avLst/>
          </a:prstGeom>
          <a:noFill/>
          <a:ln>
            <a:noFill/>
          </a:ln>
        </p:spPr>
        <p:txBody>
          <a:bodyPr lIns="91425" tIns="91425" rIns="91425" bIns="91425" anchor="t" anchorCtr="0">
            <a:noAutofit/>
          </a:bodyPr>
          <a:lstStyle/>
          <a:p>
            <a:pPr lvl="0">
              <a:spcBef>
                <a:spcPts val="0"/>
              </a:spcBef>
              <a:buNone/>
            </a:pPr>
            <a:r>
              <a:rPr lang="zh-CN"/>
              <a:t>stub</a:t>
            </a:r>
          </a:p>
        </p:txBody>
      </p:sp>
      <p:sp>
        <p:nvSpPr>
          <p:cNvPr id="116" name="Shape 116"/>
          <p:cNvSpPr txBox="1"/>
          <p:nvPr/>
        </p:nvSpPr>
        <p:spPr>
          <a:xfrm>
            <a:off x="1679625" y="1987325"/>
            <a:ext cx="851700" cy="257700"/>
          </a:xfrm>
          <a:prstGeom prst="rect">
            <a:avLst/>
          </a:prstGeom>
          <a:noFill/>
          <a:ln>
            <a:noFill/>
          </a:ln>
        </p:spPr>
        <p:txBody>
          <a:bodyPr lIns="91425" tIns="91425" rIns="91425" bIns="91425" anchor="t" anchorCtr="0">
            <a:noAutofit/>
          </a:bodyPr>
          <a:lstStyle/>
          <a:p>
            <a:pPr lvl="0">
              <a:spcBef>
                <a:spcPts val="0"/>
              </a:spcBef>
              <a:buNone/>
            </a:pPr>
            <a:r>
              <a:rPr lang="zh-CN"/>
              <a:t>.admin</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8</a:t>
            </a:fld>
            <a:endParaRPr 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endParaRPr/>
          </a:p>
        </p:txBody>
      </p:sp>
      <p:sp>
        <p:nvSpPr>
          <p:cNvPr id="122" name="Shape 12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lnSpc>
                <a:spcPct val="100000"/>
              </a:lnSpc>
              <a:spcBef>
                <a:spcPts val="0"/>
              </a:spcBef>
              <a:spcAft>
                <a:spcPts val="0"/>
              </a:spcAft>
              <a:buNone/>
            </a:pPr>
            <a:endParaRPr/>
          </a:p>
          <a:p>
            <a:pPr lvl="0">
              <a:spcBef>
                <a:spcPts val="0"/>
              </a:spcBef>
              <a:buNone/>
            </a:pPr>
            <a:endParaRPr/>
          </a:p>
        </p:txBody>
      </p:sp>
      <p:sp>
        <p:nvSpPr>
          <p:cNvPr id="123" name="Shape 12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zh-CN"/>
              <a:t>Prototype of AFS (cont’d)</a:t>
            </a:r>
          </a:p>
        </p:txBody>
      </p:sp>
      <p:pic>
        <p:nvPicPr>
          <p:cNvPr id="124" name="Shape 124"/>
          <p:cNvPicPr preferRelativeResize="0"/>
          <p:nvPr/>
        </p:nvPicPr>
        <p:blipFill>
          <a:blip r:embed="rId3">
            <a:alphaModFix/>
          </a:blip>
          <a:stretch>
            <a:fillRect/>
          </a:stretch>
        </p:blipFill>
        <p:spPr>
          <a:xfrm>
            <a:off x="298050" y="1144125"/>
            <a:ext cx="3577924" cy="3886925"/>
          </a:xfrm>
          <a:prstGeom prst="rect">
            <a:avLst/>
          </a:prstGeom>
          <a:noFill/>
          <a:ln>
            <a:noFill/>
          </a:ln>
        </p:spPr>
      </p:pic>
      <p:sp>
        <p:nvSpPr>
          <p:cNvPr id="125" name="Shape 125"/>
          <p:cNvSpPr txBox="1"/>
          <p:nvPr/>
        </p:nvSpPr>
        <p:spPr>
          <a:xfrm>
            <a:off x="4122525" y="1144125"/>
            <a:ext cx="4191000" cy="35004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Roboto"/>
              <a:buChar char="●"/>
            </a:pPr>
            <a:r>
              <a:rPr lang="zh-CN" sz="1800">
                <a:solidFill>
                  <a:srgbClr val="FFFFFF"/>
                </a:solidFill>
                <a:latin typeface="Roboto"/>
                <a:ea typeface="Roboto"/>
                <a:cs typeface="Roboto"/>
                <a:sym typeface="Roboto"/>
              </a:rPr>
              <a:t> The dedicated process persisted until its client terminated </a:t>
            </a:r>
          </a:p>
          <a:p>
            <a:pPr lvl="0" rtl="0">
              <a:spcBef>
                <a:spcPts val="0"/>
              </a:spcBef>
              <a:buNone/>
            </a:pPr>
            <a:endParaRPr sz="1800">
              <a:solidFill>
                <a:srgbClr val="FFFFFF"/>
              </a:solidFill>
              <a:latin typeface="Roboto"/>
              <a:ea typeface="Roboto"/>
              <a:cs typeface="Roboto"/>
              <a:sym typeface="Roboto"/>
            </a:endParaRPr>
          </a:p>
          <a:p>
            <a:pPr lvl="0" rtl="0">
              <a:spcBef>
                <a:spcPts val="0"/>
              </a:spcBef>
              <a:buNone/>
            </a:pPr>
            <a:endParaRPr sz="1800">
              <a:solidFill>
                <a:srgbClr val="FFFFFF"/>
              </a:solidFill>
              <a:latin typeface="Roboto"/>
              <a:ea typeface="Roboto"/>
              <a:cs typeface="Roboto"/>
              <a:sym typeface="Roboto"/>
            </a:endParaRPr>
          </a:p>
          <a:p>
            <a:pPr marL="457200" lvl="0" indent="-342900">
              <a:spcBef>
                <a:spcPts val="0"/>
              </a:spcBef>
              <a:buClr>
                <a:srgbClr val="FFFFFF"/>
              </a:buClr>
              <a:buSzPct val="100000"/>
              <a:buFont typeface="Roboto"/>
              <a:buChar char="●"/>
            </a:pPr>
            <a:r>
              <a:rPr lang="zh-CN" sz="1800">
                <a:solidFill>
                  <a:srgbClr val="FFFFFF"/>
                </a:solidFill>
                <a:latin typeface="Roboto"/>
                <a:ea typeface="Roboto"/>
                <a:cs typeface="Roboto"/>
                <a:sym typeface="Roboto"/>
              </a:rPr>
              <a:t>Venus verify timestamps on every open</a:t>
            </a:r>
          </a:p>
        </p:txBody>
      </p:sp>
      <p:sp>
        <p:nvSpPr>
          <p:cNvPr id="2" name="灯片编号占位符 1"/>
          <p:cNvSpPr>
            <a:spLocks noGrp="1"/>
          </p:cNvSpPr>
          <p:nvPr>
            <p:ph type="sldNum" idx="12"/>
          </p:nvPr>
        </p:nvSpPr>
        <p:spPr/>
        <p:txBody>
          <a:bodyPr/>
          <a:lstStyle/>
          <a:p>
            <a:pPr lvl="0">
              <a:spcBef>
                <a:spcPts val="0"/>
              </a:spcBef>
              <a:buNone/>
            </a:pPr>
            <a:fld id="{00000000-1234-1234-1234-123412341234}" type="slidenum">
              <a:rPr lang="en-US" altLang="zh-CN" smtClean="0"/>
              <a:t>9</a:t>
            </a:fld>
            <a:endParaRPr lang="zh-CN"/>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2021</Words>
  <Application>Microsoft Office PowerPoint</Application>
  <PresentationFormat>全屏显示(16:9)</PresentationFormat>
  <Paragraphs>303</Paragraphs>
  <Slides>38</Slides>
  <Notes>38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38</vt:i4>
      </vt:variant>
    </vt:vector>
  </HeadingPairs>
  <TitlesOfParts>
    <vt:vector size="44" baseType="lpstr">
      <vt:lpstr>Roboto Slab</vt:lpstr>
      <vt:lpstr>宋体</vt:lpstr>
      <vt:lpstr>Arial</vt:lpstr>
      <vt:lpstr>Roboto</vt:lpstr>
      <vt:lpstr>Trebuchet MS</vt:lpstr>
      <vt:lpstr>marina</vt:lpstr>
      <vt:lpstr>Scale and Performance in a Distributed File System</vt:lpstr>
      <vt:lpstr>Outline</vt:lpstr>
      <vt:lpstr>Part 1</vt:lpstr>
      <vt:lpstr>What is Distributed File System</vt:lpstr>
      <vt:lpstr>Caching in DFS</vt:lpstr>
      <vt:lpstr>Andrew File System</vt:lpstr>
      <vt:lpstr>Prototype of AFS</vt:lpstr>
      <vt:lpstr>Prototype of AFS (cont’d)</vt:lpstr>
      <vt:lpstr> </vt:lpstr>
      <vt:lpstr>Performance Observation </vt:lpstr>
      <vt:lpstr>Performance Observation (cont’d)</vt:lpstr>
      <vt:lpstr>Performance Observation (cont’d)</vt:lpstr>
      <vt:lpstr>Conclusion of the observation</vt:lpstr>
      <vt:lpstr>Improvement</vt:lpstr>
      <vt:lpstr> Improvement (cond’t)</vt:lpstr>
      <vt:lpstr>Improvement (cont’d)</vt:lpstr>
      <vt:lpstr>Improvement (cont’d)</vt:lpstr>
      <vt:lpstr>Improvement (cont’d)</vt:lpstr>
      <vt:lpstr>Revised Andrew File System</vt:lpstr>
      <vt:lpstr>Revised AFS Benchmark Result</vt:lpstr>
      <vt:lpstr>Server utilization during the benchmark</vt:lpstr>
      <vt:lpstr> Andrew Server Usage </vt:lpstr>
      <vt:lpstr> COMPARISON WITH A REMOTE-OPEN FILE SYSTEM  </vt:lpstr>
      <vt:lpstr> The drawbacks of the approach </vt:lpstr>
      <vt:lpstr> Remote Open </vt:lpstr>
      <vt:lpstr> The Sun Network File System  </vt:lpstr>
      <vt:lpstr> Results of Comparison    </vt:lpstr>
      <vt:lpstr> Results of Comparison    </vt:lpstr>
      <vt:lpstr> CPU Utilization &amp; Disk Utilization    </vt:lpstr>
      <vt:lpstr> Relative amount of Network Traffic    </vt:lpstr>
      <vt:lpstr> Conclution   </vt:lpstr>
      <vt:lpstr>Changes for Operability    </vt:lpstr>
      <vt:lpstr> CHANGES FOR OPERABILITY    </vt:lpstr>
      <vt:lpstr> CHANGES FOR OPERABILITY    </vt:lpstr>
      <vt:lpstr> CHANGES FOR OPERABILITY    </vt:lpstr>
      <vt:lpstr> CHANGES FOR OPERABILITY    </vt:lpstr>
      <vt:lpstr> Conclusion    </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and Performance in a Distributed File System</dc:title>
  <cp:lastModifiedBy>LIN MA</cp:lastModifiedBy>
  <cp:revision>7</cp:revision>
  <dcterms:modified xsi:type="dcterms:W3CDTF">2016-10-25T05:45:29Z</dcterms:modified>
</cp:coreProperties>
</file>